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application/vnd.openxmlformats-officedocument.spreadsheetml.sheet" Extension="xlsx"/>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8"/>
  </p:notesMasterIdLst>
  <p:sldIdLst>
    <p:sldId id="343" r:id="rId2"/>
    <p:sldId id="312" r:id="rId3"/>
    <p:sldId id="315" r:id="rId4"/>
    <p:sldId id="316" r:id="rId5"/>
    <p:sldId id="338" r:id="rId6"/>
    <p:sldId id="317" r:id="rId7"/>
    <p:sldId id="319" r:id="rId8"/>
    <p:sldId id="318" r:id="rId9"/>
    <p:sldId id="320" r:id="rId10"/>
    <p:sldId id="355" r:id="rId11"/>
    <p:sldId id="346" r:id="rId12"/>
    <p:sldId id="347" r:id="rId13"/>
    <p:sldId id="348" r:id="rId14"/>
    <p:sldId id="352" r:id="rId15"/>
    <p:sldId id="353" r:id="rId16"/>
    <p:sldId id="354" r:id="rId17"/>
    <p:sldId id="350" r:id="rId18"/>
    <p:sldId id="351" r:id="rId19"/>
    <p:sldId id="341" r:id="rId20"/>
    <p:sldId id="303" r:id="rId21"/>
    <p:sldId id="336" r:id="rId22"/>
    <p:sldId id="337" r:id="rId23"/>
    <p:sldId id="340" r:id="rId24"/>
    <p:sldId id="304" r:id="rId25"/>
    <p:sldId id="333" r:id="rId26"/>
    <p:sldId id="360" r:id="rId27"/>
    <p:sldId id="334" r:id="rId28"/>
    <p:sldId id="302" r:id="rId29"/>
    <p:sldId id="339" r:id="rId30"/>
    <p:sldId id="356" r:id="rId31"/>
    <p:sldId id="291" r:id="rId32"/>
    <p:sldId id="362" r:id="rId33"/>
    <p:sldId id="361" r:id="rId34"/>
    <p:sldId id="292" r:id="rId35"/>
    <p:sldId id="299" r:id="rId36"/>
    <p:sldId id="293" r:id="rId37"/>
    <p:sldId id="288" r:id="rId38"/>
    <p:sldId id="259" r:id="rId39"/>
    <p:sldId id="367" r:id="rId40"/>
    <p:sldId id="369" r:id="rId41"/>
    <p:sldId id="370" r:id="rId42"/>
    <p:sldId id="363" r:id="rId43"/>
    <p:sldId id="365" r:id="rId44"/>
    <p:sldId id="368" r:id="rId45"/>
    <p:sldId id="269" r:id="rId46"/>
    <p:sldId id="26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E00"/>
    <a:srgbClr val="05FF8E"/>
    <a:srgbClr val="FAD9AC"/>
    <a:srgbClr val="EDB17F"/>
    <a:srgbClr val="E1EBF7"/>
    <a:srgbClr val="C8D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24171284145058E-2"/>
          <c:y val="4.5901079018431074E-2"/>
          <c:w val="0.89820052007387974"/>
          <c:h val="0.48482651587465364"/>
        </c:manualLayout>
      </c:layout>
      <c:barChart>
        <c:barDir val="col"/>
        <c:grouping val="clustered"/>
        <c:varyColors val="0"/>
        <c:ser>
          <c:idx val="0"/>
          <c:order val="0"/>
          <c:tx>
            <c:strRef>
              <c:f>Лист1!$B$1</c:f>
              <c:strCache>
                <c:ptCount val="1"/>
                <c:pt idx="0">
                  <c:v>Ряд 1</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Лист1!$A$2:$A$14</c:f>
              <c:strCache>
                <c:ptCount val="13"/>
                <c:pt idx="0">
                  <c:v>Тошкент вилояти</c:v>
                </c:pt>
                <c:pt idx="1">
                  <c:v>Андижон вилояти</c:v>
                </c:pt>
                <c:pt idx="2">
                  <c:v>Сирдарё вилояти</c:v>
                </c:pt>
                <c:pt idx="3">
                  <c:v>Фарғона вилояти</c:v>
                </c:pt>
                <c:pt idx="4">
                  <c:v>Бухоро вилояти</c:v>
                </c:pt>
                <c:pt idx="5">
                  <c:v>Жиззах вилояти</c:v>
                </c:pt>
                <c:pt idx="6">
                  <c:v>Наманган вилояти</c:v>
                </c:pt>
                <c:pt idx="7">
                  <c:v>Хоразм вилояти</c:v>
                </c:pt>
                <c:pt idx="8">
                  <c:v>Самарқанд вилояти</c:v>
                </c:pt>
                <c:pt idx="9">
                  <c:v>Навоий вилояти</c:v>
                </c:pt>
                <c:pt idx="10">
                  <c:v>Сурхондарё вилояти</c:v>
                </c:pt>
                <c:pt idx="11">
                  <c:v>Қорақалпоғистон Республикаси</c:v>
                </c:pt>
                <c:pt idx="12">
                  <c:v>Қашқадарё вилояти</c:v>
                </c:pt>
              </c:strCache>
            </c:strRef>
          </c:cat>
          <c:val>
            <c:numRef>
              <c:f>Лист1!$B$2:$B$14</c:f>
              <c:numCache>
                <c:formatCode>General</c:formatCode>
                <c:ptCount val="13"/>
                <c:pt idx="0">
                  <c:v>4</c:v>
                </c:pt>
                <c:pt idx="1">
                  <c:v>33</c:v>
                </c:pt>
                <c:pt idx="2">
                  <c:v>38</c:v>
                </c:pt>
                <c:pt idx="3">
                  <c:v>57</c:v>
                </c:pt>
                <c:pt idx="4">
                  <c:v>207</c:v>
                </c:pt>
                <c:pt idx="5">
                  <c:v>376</c:v>
                </c:pt>
                <c:pt idx="6">
                  <c:v>610</c:v>
                </c:pt>
                <c:pt idx="7">
                  <c:v>1068</c:v>
                </c:pt>
                <c:pt idx="8">
                  <c:v>1236</c:v>
                </c:pt>
                <c:pt idx="9">
                  <c:v>1814</c:v>
                </c:pt>
                <c:pt idx="10">
                  <c:v>2745</c:v>
                </c:pt>
                <c:pt idx="11">
                  <c:v>3354</c:v>
                </c:pt>
                <c:pt idx="12">
                  <c:v>3771</c:v>
                </c:pt>
              </c:numCache>
            </c:numRef>
          </c:val>
          <c:extLst xmlns:c16r2="http://schemas.microsoft.com/office/drawing/2015/06/chart">
            <c:ext xmlns:c16="http://schemas.microsoft.com/office/drawing/2014/chart" uri="{C3380CC4-5D6E-409C-BE32-E72D297353CC}">
              <c16:uniqueId val="{00000000-7E70-48EC-BC17-3E4956AC2E1D}"/>
            </c:ext>
          </c:extLst>
        </c:ser>
        <c:dLbls>
          <c:showLegendKey val="0"/>
          <c:showVal val="1"/>
          <c:showCatName val="0"/>
          <c:showSerName val="0"/>
          <c:showPercent val="0"/>
          <c:showBubbleSize val="0"/>
        </c:dLbls>
        <c:gapWidth val="164"/>
        <c:overlap val="-22"/>
        <c:axId val="200886448"/>
        <c:axId val="200889976"/>
      </c:barChart>
      <c:catAx>
        <c:axId val="200886448"/>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0889976"/>
        <c:crosses val="autoZero"/>
        <c:auto val="1"/>
        <c:lblAlgn val="ctr"/>
        <c:lblOffset val="100"/>
        <c:noMultiLvlLbl val="0"/>
      </c:catAx>
      <c:valAx>
        <c:axId val="200889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00886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24171284145045E-2"/>
          <c:y val="4.5901079018431074E-2"/>
          <c:w val="0.89820052007387963"/>
          <c:h val="0.48482651587465364"/>
        </c:manualLayout>
      </c:layout>
      <c:barChart>
        <c:barDir val="col"/>
        <c:grouping val="stacked"/>
        <c:varyColors val="0"/>
        <c:ser>
          <c:idx val="0"/>
          <c:order val="0"/>
          <c:tx>
            <c:strRef>
              <c:f>Лист1!$B$1</c:f>
              <c:strCache>
                <c:ptCount val="1"/>
                <c:pt idx="0">
                  <c:v>ижтимоий соха обьекталри</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Лист1!$A$2:$A$8</c:f>
              <c:strCache>
                <c:ptCount val="7"/>
                <c:pt idx="0">
                  <c:v>Қашқадарё вилояти</c:v>
                </c:pt>
                <c:pt idx="1">
                  <c:v>Навоий вилояти</c:v>
                </c:pt>
                <c:pt idx="2">
                  <c:v>Самарқанд вилояти</c:v>
                </c:pt>
                <c:pt idx="3">
                  <c:v>Қорақалпоғистон Республикаси</c:v>
                </c:pt>
                <c:pt idx="4">
                  <c:v>Бухоро вилояти</c:v>
                </c:pt>
                <c:pt idx="5">
                  <c:v>Сурхондарё вилояти</c:v>
                </c:pt>
                <c:pt idx="6">
                  <c:v>Хоразм вилояти</c:v>
                </c:pt>
              </c:strCache>
            </c:strRef>
          </c:cat>
          <c:val>
            <c:numRef>
              <c:f>Лист1!$B$2:$B$8</c:f>
              <c:numCache>
                <c:formatCode>General</c:formatCode>
                <c:ptCount val="7"/>
                <c:pt idx="0">
                  <c:v>4</c:v>
                </c:pt>
                <c:pt idx="1">
                  <c:v>6</c:v>
                </c:pt>
                <c:pt idx="2">
                  <c:v>9</c:v>
                </c:pt>
                <c:pt idx="3">
                  <c:v>12</c:v>
                </c:pt>
                <c:pt idx="4">
                  <c:v>19</c:v>
                </c:pt>
                <c:pt idx="5">
                  <c:v>27</c:v>
                </c:pt>
                <c:pt idx="6">
                  <c:v>28</c:v>
                </c:pt>
              </c:numCache>
            </c:numRef>
          </c:val>
          <c:extLst xmlns:c16r2="http://schemas.microsoft.com/office/drawing/2015/06/chart">
            <c:ext xmlns:c16="http://schemas.microsoft.com/office/drawing/2014/chart" uri="{C3380CC4-5D6E-409C-BE32-E72D297353CC}">
              <c16:uniqueId val="{00000000-C5E1-4E4D-AEC8-8AE0FEEEFB38}"/>
            </c:ext>
          </c:extLst>
        </c:ser>
        <c:dLbls>
          <c:showLegendKey val="0"/>
          <c:showVal val="1"/>
          <c:showCatName val="0"/>
          <c:showSerName val="0"/>
          <c:showPercent val="0"/>
          <c:showBubbleSize val="0"/>
        </c:dLbls>
        <c:gapWidth val="150"/>
        <c:overlap val="100"/>
        <c:axId val="145151304"/>
        <c:axId val="222271832"/>
      </c:barChart>
      <c:catAx>
        <c:axId val="145151304"/>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271832"/>
        <c:crosses val="autoZero"/>
        <c:auto val="1"/>
        <c:lblAlgn val="ctr"/>
        <c:lblOffset val="100"/>
        <c:noMultiLvlLbl val="0"/>
      </c:catAx>
      <c:valAx>
        <c:axId val="222271832"/>
        <c:scaling>
          <c:orientation val="minMax"/>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4515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4824171284145045E-2"/>
          <c:y val="4.5901079018431074E-2"/>
          <c:w val="0.89820052007387963"/>
          <c:h val="0.48482651587465364"/>
        </c:manualLayout>
      </c:layout>
      <c:barChart>
        <c:barDir val="col"/>
        <c:grouping val="clustered"/>
        <c:varyColors val="0"/>
        <c:ser>
          <c:idx val="0"/>
          <c:order val="0"/>
          <c:tx>
            <c:strRef>
              <c:f>Лист1!$B$1</c:f>
              <c:strCache>
                <c:ptCount val="1"/>
                <c:pt idx="0">
                  <c:v>Ряд 1</c:v>
                </c:pt>
              </c:strCache>
            </c:strRef>
          </c:tx>
          <c:spPr>
            <a:pattFill prst="pct25">
              <a:fgClr>
                <a:srgbClr val="F4EE00"/>
              </a:fgClr>
              <a:bgClr>
                <a:schemeClr val="accent2">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Лист1!$A$2:$A$11</c:f>
              <c:strCache>
                <c:ptCount val="10"/>
                <c:pt idx="0">
                  <c:v>Самарқанд вилояти</c:v>
                </c:pt>
                <c:pt idx="1">
                  <c:v>Хоразм вилояти</c:v>
                </c:pt>
                <c:pt idx="2">
                  <c:v>Фарғона вилояти</c:v>
                </c:pt>
                <c:pt idx="3">
                  <c:v>Навоий вилояти</c:v>
                </c:pt>
                <c:pt idx="4">
                  <c:v>Қорақалпоғистон Республикаси</c:v>
                </c:pt>
                <c:pt idx="5">
                  <c:v>Наманган вилояти</c:v>
                </c:pt>
                <c:pt idx="6">
                  <c:v>Қашқадарё вилояти</c:v>
                </c:pt>
                <c:pt idx="7">
                  <c:v>Жиззах вилояти</c:v>
                </c:pt>
                <c:pt idx="8">
                  <c:v>Бухоро вилояти</c:v>
                </c:pt>
                <c:pt idx="9">
                  <c:v>Сурхондарё вилояти</c:v>
                </c:pt>
              </c:strCache>
            </c:strRef>
          </c:cat>
          <c:val>
            <c:numRef>
              <c:f>Лист1!$B$2:$B$11</c:f>
              <c:numCache>
                <c:formatCode>General</c:formatCode>
                <c:ptCount val="10"/>
                <c:pt idx="0">
                  <c:v>0.30000000000000004</c:v>
                </c:pt>
                <c:pt idx="1">
                  <c:v>17.100000000000001</c:v>
                </c:pt>
                <c:pt idx="2">
                  <c:v>18.100000000000001</c:v>
                </c:pt>
                <c:pt idx="3">
                  <c:v>28</c:v>
                </c:pt>
                <c:pt idx="4">
                  <c:v>60.3</c:v>
                </c:pt>
                <c:pt idx="5">
                  <c:v>61</c:v>
                </c:pt>
                <c:pt idx="6">
                  <c:v>114.8</c:v>
                </c:pt>
                <c:pt idx="7">
                  <c:v>117</c:v>
                </c:pt>
                <c:pt idx="8">
                  <c:v>155.19999999999999</c:v>
                </c:pt>
                <c:pt idx="9">
                  <c:v>200.6</c:v>
                </c:pt>
              </c:numCache>
            </c:numRef>
          </c:val>
          <c:extLst xmlns:c16r2="http://schemas.microsoft.com/office/drawing/2015/06/chart">
            <c:ext xmlns:c16="http://schemas.microsoft.com/office/drawing/2014/chart" uri="{C3380CC4-5D6E-409C-BE32-E72D297353CC}">
              <c16:uniqueId val="{00000000-6CE2-40C5-A37F-EFC69FDE7D80}"/>
            </c:ext>
          </c:extLst>
        </c:ser>
        <c:dLbls>
          <c:showLegendKey val="0"/>
          <c:showVal val="1"/>
          <c:showCatName val="0"/>
          <c:showSerName val="0"/>
          <c:showPercent val="0"/>
          <c:showBubbleSize val="0"/>
        </c:dLbls>
        <c:gapWidth val="164"/>
        <c:overlap val="-22"/>
        <c:axId val="222272616"/>
        <c:axId val="222273008"/>
      </c:barChart>
      <c:catAx>
        <c:axId val="222272616"/>
        <c:scaling>
          <c:orientation val="minMax"/>
        </c:scaling>
        <c:delete val="0"/>
        <c:axPos val="b"/>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273008"/>
        <c:crosses val="autoZero"/>
        <c:auto val="1"/>
        <c:lblAlgn val="ctr"/>
        <c:lblOffset val="100"/>
        <c:noMultiLvlLbl val="0"/>
      </c:catAx>
      <c:valAx>
        <c:axId val="222273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2227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49F36-6E8F-409F-BDFA-F9D260C70A6A}" type="datetimeFigureOut">
              <a:rPr lang="ru-RU" smtClean="0"/>
              <a:pPr/>
              <a:t>15.05.2019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DFB2A-2FD1-45EA-AEA9-0A882F019642}" type="slidenum">
              <a:rPr lang="ru-RU" smtClean="0"/>
              <a:pPr/>
              <a:t>‹#›</a:t>
            </a:fld>
            <a:endParaRPr lang="ru-RU"/>
          </a:p>
        </p:txBody>
      </p:sp>
    </p:spTree>
    <p:extLst>
      <p:ext uri="{BB962C8B-B14F-4D97-AF65-F5344CB8AC3E}">
        <p14:creationId xmlns:p14="http://schemas.microsoft.com/office/powerpoint/2010/main" val="114191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z-Cyrl-UZ" altLang="ru-RU" smtClean="0"/>
          </a:p>
        </p:txBody>
      </p:sp>
      <p:sp>
        <p:nvSpPr>
          <p:cNvPr id="419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u="sng">
                <a:solidFill>
                  <a:schemeClr val="tx1"/>
                </a:solidFill>
                <a:latin typeface="Century Gothic" panose="020B0502020202020204" pitchFamily="34" charset="0"/>
                <a:cs typeface="Arial" panose="020B0604020202020204" pitchFamily="34" charset="0"/>
              </a:defRPr>
            </a:lvl1pPr>
            <a:lvl2pPr marL="742950" indent="-285750">
              <a:defRPr u="sng">
                <a:solidFill>
                  <a:schemeClr val="tx1"/>
                </a:solidFill>
                <a:latin typeface="Century Gothic" panose="020B0502020202020204" pitchFamily="34" charset="0"/>
                <a:cs typeface="Arial" panose="020B0604020202020204" pitchFamily="34" charset="0"/>
              </a:defRPr>
            </a:lvl2pPr>
            <a:lvl3pPr marL="1143000" indent="-228600">
              <a:defRPr u="sng">
                <a:solidFill>
                  <a:schemeClr val="tx1"/>
                </a:solidFill>
                <a:latin typeface="Century Gothic" panose="020B0502020202020204" pitchFamily="34" charset="0"/>
                <a:cs typeface="Arial" panose="020B0604020202020204" pitchFamily="34" charset="0"/>
              </a:defRPr>
            </a:lvl3pPr>
            <a:lvl4pPr marL="1600200" indent="-228600">
              <a:defRPr u="sng">
                <a:solidFill>
                  <a:schemeClr val="tx1"/>
                </a:solidFill>
                <a:latin typeface="Century Gothic" panose="020B0502020202020204" pitchFamily="34" charset="0"/>
                <a:cs typeface="Arial" panose="020B0604020202020204" pitchFamily="34" charset="0"/>
              </a:defRPr>
            </a:lvl4pPr>
            <a:lvl5pPr marL="2057400" indent="-228600">
              <a:defRPr u="sng">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9pPr>
          </a:lstStyle>
          <a:p>
            <a:fld id="{18C66310-B426-4287-9BA1-33FE189DB757}" type="slidenum">
              <a:rPr lang="uz-Cyrl-UZ" altLang="ru-RU" u="none">
                <a:latin typeface="Calibri" panose="020F0502020204030204" pitchFamily="34" charset="0"/>
              </a:rPr>
              <a:pPr/>
              <a:t>1</a:t>
            </a:fld>
            <a:endParaRPr lang="uz-Cyrl-UZ" altLang="ru-RU" u="none">
              <a:latin typeface="Calibri" panose="020F0502020204030204" pitchFamily="34" charset="0"/>
            </a:endParaRPr>
          </a:p>
        </p:txBody>
      </p:sp>
    </p:spTree>
    <p:extLst>
      <p:ext uri="{BB962C8B-B14F-4D97-AF65-F5344CB8AC3E}">
        <p14:creationId xmlns:p14="http://schemas.microsoft.com/office/powerpoint/2010/main" val="82622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37" tIns="46269" rIns="92537" bIns="46269" numCol="1" anchor="t" anchorCtr="0" compatLnSpc="1">
            <a:prstTxWarp prst="textNoShape">
              <a:avLst/>
            </a:prstTxWarp>
          </a:bodyPr>
          <a:lstStyle/>
          <a:p>
            <a:endParaRPr lang="ru-RU" altLang="ru-RU" smtClean="0"/>
          </a:p>
        </p:txBody>
      </p:sp>
      <p:sp>
        <p:nvSpPr>
          <p:cNvPr id="7172" name="Номер слайда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7" tIns="46269" rIns="92537" bIns="46269" anchor="b"/>
          <a:lstStyle>
            <a:lvl1pPr defTabSz="925513">
              <a:spcBef>
                <a:spcPct val="30000"/>
              </a:spcBef>
              <a:defRPr sz="1200">
                <a:solidFill>
                  <a:schemeClr val="tx1"/>
                </a:solidFill>
                <a:latin typeface="Calibri" panose="020F0502020204030204" pitchFamily="34" charset="0"/>
              </a:defRPr>
            </a:lvl1pPr>
            <a:lvl2pPr marL="742950" indent="-285750" defTabSz="925513">
              <a:spcBef>
                <a:spcPct val="30000"/>
              </a:spcBef>
              <a:defRPr sz="1200">
                <a:solidFill>
                  <a:schemeClr val="tx1"/>
                </a:solidFill>
                <a:latin typeface="Calibri" panose="020F0502020204030204" pitchFamily="34" charset="0"/>
              </a:defRPr>
            </a:lvl2pPr>
            <a:lvl3pPr marL="1143000" indent="-228600" defTabSz="925513">
              <a:spcBef>
                <a:spcPct val="30000"/>
              </a:spcBef>
              <a:defRPr sz="1200">
                <a:solidFill>
                  <a:schemeClr val="tx1"/>
                </a:solidFill>
                <a:latin typeface="Calibri" panose="020F0502020204030204" pitchFamily="34" charset="0"/>
              </a:defRPr>
            </a:lvl3pPr>
            <a:lvl4pPr marL="1600200" indent="-228600" defTabSz="925513">
              <a:spcBef>
                <a:spcPct val="30000"/>
              </a:spcBef>
              <a:defRPr sz="1200">
                <a:solidFill>
                  <a:schemeClr val="tx1"/>
                </a:solidFill>
                <a:latin typeface="Calibri" panose="020F0502020204030204" pitchFamily="34" charset="0"/>
              </a:defRPr>
            </a:lvl4pPr>
            <a:lvl5pPr marL="2057400" indent="-228600" defTabSz="925513">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612A70-2E05-4E7B-88EC-FE93FB244DEB}" type="slidenum">
              <a:rPr lang="ru-RU" altLang="ru-RU">
                <a:latin typeface="Times New Roman" panose="02020603050405020304" pitchFamily="18" charset="0"/>
                <a:cs typeface="Arial" panose="020B0604020202020204" pitchFamily="34" charset="0"/>
              </a:rPr>
              <a:pPr algn="r" eaLnBrk="1" hangingPunct="1">
                <a:spcBef>
                  <a:spcPct val="0"/>
                </a:spcBef>
              </a:pPr>
              <a:t>12</a:t>
            </a:fld>
            <a:endParaRPr lang="ru-RU" altLang="ru-RU">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044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Заметки 2"/>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37" tIns="46269" rIns="92537" bIns="46269" numCol="1" anchor="t" anchorCtr="0" compatLnSpc="1">
            <a:prstTxWarp prst="textNoShape">
              <a:avLst/>
            </a:prstTxWarp>
          </a:bodyPr>
          <a:lstStyle/>
          <a:p>
            <a:endParaRPr lang="ru-RU" altLang="ru-RU" smtClean="0"/>
          </a:p>
        </p:txBody>
      </p:sp>
      <p:sp>
        <p:nvSpPr>
          <p:cNvPr id="12292" name="Номер слайда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37" tIns="46269" rIns="92537" bIns="46269" anchor="b"/>
          <a:lstStyle>
            <a:lvl1pPr defTabSz="925513">
              <a:spcBef>
                <a:spcPct val="30000"/>
              </a:spcBef>
              <a:defRPr sz="1200">
                <a:solidFill>
                  <a:schemeClr val="tx1"/>
                </a:solidFill>
                <a:latin typeface="Calibri" panose="020F0502020204030204" pitchFamily="34" charset="0"/>
              </a:defRPr>
            </a:lvl1pPr>
            <a:lvl2pPr marL="742950" indent="-285750" defTabSz="925513">
              <a:spcBef>
                <a:spcPct val="30000"/>
              </a:spcBef>
              <a:defRPr sz="1200">
                <a:solidFill>
                  <a:schemeClr val="tx1"/>
                </a:solidFill>
                <a:latin typeface="Calibri" panose="020F0502020204030204" pitchFamily="34" charset="0"/>
              </a:defRPr>
            </a:lvl2pPr>
            <a:lvl3pPr marL="1143000" indent="-228600" defTabSz="925513">
              <a:spcBef>
                <a:spcPct val="30000"/>
              </a:spcBef>
              <a:defRPr sz="1200">
                <a:solidFill>
                  <a:schemeClr val="tx1"/>
                </a:solidFill>
                <a:latin typeface="Calibri" panose="020F0502020204030204" pitchFamily="34" charset="0"/>
              </a:defRPr>
            </a:lvl3pPr>
            <a:lvl4pPr marL="1600200" indent="-228600" defTabSz="925513">
              <a:spcBef>
                <a:spcPct val="30000"/>
              </a:spcBef>
              <a:defRPr sz="1200">
                <a:solidFill>
                  <a:schemeClr val="tx1"/>
                </a:solidFill>
                <a:latin typeface="Calibri" panose="020F0502020204030204" pitchFamily="34" charset="0"/>
              </a:defRPr>
            </a:lvl4pPr>
            <a:lvl5pPr marL="2057400" indent="-228600" defTabSz="925513">
              <a:spcBef>
                <a:spcPct val="30000"/>
              </a:spcBef>
              <a:defRPr sz="1200">
                <a:solidFill>
                  <a:schemeClr val="tx1"/>
                </a:solidFill>
                <a:latin typeface="Calibri" panose="020F0502020204030204" pitchFamily="34" charset="0"/>
              </a:defRPr>
            </a:lvl5pPr>
            <a:lvl6pPr marL="2514600" indent="-228600" defTabSz="92551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551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551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551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F85793F-1FAE-4E45-B6F8-C7A4341D2F1E}" type="slidenum">
              <a:rPr lang="ru-RU" altLang="ru-RU">
                <a:latin typeface="Times New Roman" panose="02020603050405020304" pitchFamily="18" charset="0"/>
                <a:cs typeface="Arial" panose="020B0604020202020204" pitchFamily="34" charset="0"/>
              </a:rPr>
              <a:pPr algn="r" eaLnBrk="1" hangingPunct="1">
                <a:spcBef>
                  <a:spcPct val="0"/>
                </a:spcBef>
              </a:pPr>
              <a:t>18</a:t>
            </a:fld>
            <a:endParaRPr lang="ru-RU" altLang="ru-RU">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0794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a:ln/>
        </p:spPr>
      </p:sp>
      <p:sp>
        <p:nvSpPr>
          <p:cNvPr id="46083" name="Заметки 2"/>
          <p:cNvSpPr>
            <a:spLocks noGrp="1"/>
          </p:cNvSpPr>
          <p:nvPr>
            <p:ph type="body" idx="1"/>
          </p:nvPr>
        </p:nvSpPr>
        <p:spPr>
          <a:noFill/>
        </p:spPr>
        <p:txBody>
          <a:bodyPr/>
          <a:lstStyle/>
          <a:p>
            <a:endParaRPr lang="ru-RU" smtClean="0"/>
          </a:p>
        </p:txBody>
      </p:sp>
      <p:sp>
        <p:nvSpPr>
          <p:cNvPr id="46084" name="Номер слайда 3"/>
          <p:cNvSpPr>
            <a:spLocks noGrp="1"/>
          </p:cNvSpPr>
          <p:nvPr>
            <p:ph type="sldNum" sz="quarter" idx="5"/>
          </p:nvPr>
        </p:nvSpPr>
        <p:spPr>
          <a:noFill/>
          <a:ln>
            <a:miter lim="800000"/>
            <a:headEnd/>
            <a:tailEnd/>
          </a:ln>
        </p:spPr>
        <p:txBody>
          <a:bodyPr/>
          <a:lstStyle/>
          <a:p>
            <a:fld id="{6FC01981-54FF-4EF7-A972-56D56AF80FA9}" type="slidenum">
              <a:rPr lang="ru-RU" smtClean="0"/>
              <a:pPr/>
              <a:t>30</a:t>
            </a:fld>
            <a:endParaRPr lang="ru-RU" smtClean="0"/>
          </a:p>
        </p:txBody>
      </p:sp>
    </p:spTree>
    <p:extLst>
      <p:ext uri="{BB962C8B-B14F-4D97-AF65-F5344CB8AC3E}">
        <p14:creationId xmlns:p14="http://schemas.microsoft.com/office/powerpoint/2010/main" val="59449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0223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6921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6395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62420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581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036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20142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0085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95800"/>
          </a:xfrm>
        </p:spPr>
        <p:txBody>
          <a:bodyPr/>
          <a:lstStyle/>
          <a:p>
            <a:pPr lvl="0"/>
            <a:endParaRPr lang="ru-RU" noProof="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ru-RU"/>
          </a:p>
        </p:txBody>
      </p:sp>
      <p:sp>
        <p:nvSpPr>
          <p:cNvPr id="5" name="Rectangle 25"/>
          <p:cNvSpPr>
            <a:spLocks noGrp="1" noChangeArrowheads="1"/>
          </p:cNvSpPr>
          <p:nvPr>
            <p:ph type="ftr" sz="quarter" idx="11"/>
          </p:nvPr>
        </p:nvSpPr>
        <p:spPr>
          <a:ln/>
        </p:spPr>
        <p:txBody>
          <a:bodyPr/>
          <a:lstStyle>
            <a:lvl1pPr>
              <a:defRPr/>
            </a:lvl1pPr>
          </a:lstStyle>
          <a:p>
            <a:pPr>
              <a:defRPr/>
            </a:pPr>
            <a:endParaRPr lang="ru-RU"/>
          </a:p>
        </p:txBody>
      </p:sp>
      <p:sp>
        <p:nvSpPr>
          <p:cNvPr id="6" name="Rectangle 26"/>
          <p:cNvSpPr>
            <a:spLocks noGrp="1" noChangeArrowheads="1"/>
          </p:cNvSpPr>
          <p:nvPr>
            <p:ph type="sldNum" sz="quarter" idx="12"/>
          </p:nvPr>
        </p:nvSpPr>
        <p:spPr>
          <a:ln/>
        </p:spPr>
        <p:txBody>
          <a:bodyPr/>
          <a:lstStyle>
            <a:lvl1pPr>
              <a:defRPr/>
            </a:lvl1pPr>
          </a:lstStyle>
          <a:p>
            <a:fld id="{1A8F3687-45AC-4930-B05E-5FD481727CA8}" type="slidenum">
              <a:rPr lang="ru-RU" altLang="ru-RU"/>
              <a:pPr/>
              <a:t>‹#›</a:t>
            </a:fld>
            <a:endParaRPr lang="ru-RU" altLang="ru-RU"/>
          </a:p>
        </p:txBody>
      </p:sp>
    </p:spTree>
    <p:extLst>
      <p:ext uri="{BB962C8B-B14F-4D97-AF65-F5344CB8AC3E}">
        <p14:creationId xmlns:p14="http://schemas.microsoft.com/office/powerpoint/2010/main" val="309530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32746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6903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8178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89709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5995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8277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9954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15.05.2019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6983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15.05.2019</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4327647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 Id="rId6" Target="../media/image4.png" Type="http://schemas.openxmlformats.org/officeDocument/2006/relationships/image"/><Relationship Id="rId5" Target="../media/image3.png" Type="http://schemas.openxmlformats.org/officeDocument/2006/relationships/image"/><Relationship Id="rId4" Target="../media/image2.pn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arget="../media/image24.jpeg" Type="http://schemas.openxmlformats.org/officeDocument/2006/relationships/image"/><Relationship Id="rId13" Target="../media/image29.jpeg" Type="http://schemas.openxmlformats.org/officeDocument/2006/relationships/image"/><Relationship Id="rId18" Target="../media/image34.png" Type="http://schemas.openxmlformats.org/officeDocument/2006/relationships/image"/><Relationship Id="rId3" Target="../media/image19.jpeg" Type="http://schemas.openxmlformats.org/officeDocument/2006/relationships/image"/><Relationship Id="rId21" Target="../media/image37.jpeg" Type="http://schemas.openxmlformats.org/officeDocument/2006/relationships/image"/><Relationship Id="rId7" Target="../media/image23.jpeg" Type="http://schemas.openxmlformats.org/officeDocument/2006/relationships/image"/><Relationship Id="rId12" Target="../media/image28.jpeg" Type="http://schemas.openxmlformats.org/officeDocument/2006/relationships/image"/><Relationship Id="rId17" Target="../media/image33.jpeg" Type="http://schemas.openxmlformats.org/officeDocument/2006/relationships/image"/><Relationship Id="rId2" Target="../media/image18.jpeg" Type="http://schemas.openxmlformats.org/officeDocument/2006/relationships/image"/><Relationship Id="rId16" Target="../media/image32.jpeg" Type="http://schemas.openxmlformats.org/officeDocument/2006/relationships/image"/><Relationship Id="rId20" Target="../media/image36.jpeg" Type="http://schemas.openxmlformats.org/officeDocument/2006/relationships/image"/><Relationship Id="rId1" Target="../slideLayouts/slideLayout7.xml" Type="http://schemas.openxmlformats.org/officeDocument/2006/relationships/slideLayout"/><Relationship Id="rId6" Target="../media/image22.jpeg" Type="http://schemas.openxmlformats.org/officeDocument/2006/relationships/image"/><Relationship Id="rId11" Target="../media/image27.jpeg" Type="http://schemas.openxmlformats.org/officeDocument/2006/relationships/image"/><Relationship Id="rId5" Target="../media/image21.jpeg" Type="http://schemas.openxmlformats.org/officeDocument/2006/relationships/image"/><Relationship Id="rId15" Target="../media/image31.png" Type="http://schemas.openxmlformats.org/officeDocument/2006/relationships/image"/><Relationship Id="rId10" Target="../media/image26.jpeg" Type="http://schemas.openxmlformats.org/officeDocument/2006/relationships/image"/><Relationship Id="rId19" Target="../media/image35.jpeg" Type="http://schemas.openxmlformats.org/officeDocument/2006/relationships/image"/><Relationship Id="rId4" Target="../media/image20.jpeg" Type="http://schemas.openxmlformats.org/officeDocument/2006/relationships/image"/><Relationship Id="rId9" Target="../media/image25.jpeg" Type="http://schemas.openxmlformats.org/officeDocument/2006/relationships/image"/><Relationship Id="rId14" Target="../media/image30.jpeg" Type="http://schemas.openxmlformats.org/officeDocument/2006/relationships/image"/><Relationship Id="rId22" Target="../media/image38.png" Type="http://schemas.openxmlformats.org/officeDocument/2006/relationships/image"/></Relationships>
</file>

<file path=ppt/slides/_rels/slide14.xml.rels><?xml version="1.0" encoding="UTF-8" standalone="yes" ?><Relationships xmlns="http://schemas.openxmlformats.org/package/2006/relationships"><Relationship Id="rId3" Target="../media/image39.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arget="../media/image50.jpeg" Type="http://schemas.openxmlformats.org/officeDocument/2006/relationships/image"/><Relationship Id="rId3" Target="../media/image45.jpeg" Type="http://schemas.openxmlformats.org/officeDocument/2006/relationships/image"/><Relationship Id="rId7" Target="../media/image49.jpeg" Type="http://schemas.openxmlformats.org/officeDocument/2006/relationships/image"/><Relationship Id="rId2" Target="../media/image44.jpeg" Type="http://schemas.openxmlformats.org/officeDocument/2006/relationships/image"/><Relationship Id="rId1" Target="../slideLayouts/slideLayout2.xml" Type="http://schemas.openxmlformats.org/officeDocument/2006/relationships/slideLayout"/><Relationship Id="rId6" Target="../media/image48.jpeg" Type="http://schemas.openxmlformats.org/officeDocument/2006/relationships/image"/><Relationship Id="rId11" Target="../media/image53.jpeg" Type="http://schemas.openxmlformats.org/officeDocument/2006/relationships/image"/><Relationship Id="rId5" Target="../media/image47.jpeg" Type="http://schemas.openxmlformats.org/officeDocument/2006/relationships/image"/><Relationship Id="rId10" Target="../media/image52.jpeg" Type="http://schemas.openxmlformats.org/officeDocument/2006/relationships/image"/><Relationship Id="rId4" Target="../media/image46.jpeg" Type="http://schemas.openxmlformats.org/officeDocument/2006/relationships/image"/><Relationship Id="rId9" Target="../media/image51.jpeg" Type="http://schemas.openxmlformats.org/officeDocument/2006/relationships/image"/></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7" Target="../media/image4.pn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6" Target="../media/image3.png" Type="http://schemas.openxmlformats.org/officeDocument/2006/relationships/image"/><Relationship Id="rId5" Target="../media/image2.png" Type="http://schemas.openxmlformats.org/officeDocument/2006/relationships/image"/><Relationship Id="rId4" Target="../media/image7.jpeg" Type="http://schemas.openxmlformats.org/officeDocument/2006/relationships/image"/></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arget="../media/image72.jpeg" Type="http://schemas.openxmlformats.org/officeDocument/2006/relationships/image"/><Relationship Id="rId2" Target="../media/image71.jpeg" Type="http://schemas.openxmlformats.org/officeDocument/2006/relationships/image"/><Relationship Id="rId1" Target="../slideLayouts/slideLayout2.xml" Type="http://schemas.openxmlformats.org/officeDocument/2006/relationships/slideLayout"/><Relationship Id="rId4" Target="../media/image73.jpeg" Type="http://schemas.openxmlformats.org/officeDocument/2006/relationships/image"/></Relationships>
</file>

<file path=ppt/slides/_rels/slide35.xml.rels><?xml version="1.0" encoding="UTF-8" standalone="yes" ?><Relationships xmlns="http://schemas.openxmlformats.org/package/2006/relationships"><Relationship Id="rId8" Target="../media/image80.jpeg" Type="http://schemas.openxmlformats.org/officeDocument/2006/relationships/image"/><Relationship Id="rId3" Target="../media/image75.jpeg" Type="http://schemas.openxmlformats.org/officeDocument/2006/relationships/image"/><Relationship Id="rId7" Target="../media/image79.jpeg" Type="http://schemas.openxmlformats.org/officeDocument/2006/relationships/image"/><Relationship Id="rId2" Target="../media/image74.jpeg" Type="http://schemas.openxmlformats.org/officeDocument/2006/relationships/image"/><Relationship Id="rId1" Target="../slideLayouts/slideLayout2.xml" Type="http://schemas.openxmlformats.org/officeDocument/2006/relationships/slideLayout"/><Relationship Id="rId6" Target="../media/image78.jpeg" Type="http://schemas.openxmlformats.org/officeDocument/2006/relationships/image"/><Relationship Id="rId5" Target="../media/image77.jpeg" Type="http://schemas.openxmlformats.org/officeDocument/2006/relationships/image"/><Relationship Id="rId4" Target="../media/image76.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image" Target="../media/image91.jpeg"/><Relationship Id="rId1" Type="http://schemas.openxmlformats.org/officeDocument/2006/relationships/slideLayout" Target="../slideLayouts/slideLayout2.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8.jpeg" Type="http://schemas.openxmlformats.org/officeDocument/2006/relationships/image"/><Relationship Id="rId1" Target="../slideLayouts/slideLayout2.xml" Type="http://schemas.openxmlformats.org/officeDocument/2006/relationships/slideLayout"/><Relationship Id="rId4" Target="../media/image10.jpeg" Type="http://schemas.openxmlformats.org/officeDocument/2006/relationships/image"/></Relationships>
</file>

<file path=ppt/slides/_rels/slide4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arget="../media/image100.jpeg" Type="http://schemas.openxmlformats.org/officeDocument/2006/relationships/image"/><Relationship Id="rId2" Target="../media/image99.jpeg" Type="http://schemas.openxmlformats.org/officeDocument/2006/relationships/image"/><Relationship Id="rId1" Target="../slideLayouts/slideLayout2.xml" Type="http://schemas.openxmlformats.org/officeDocument/2006/relationships/slideLayout"/><Relationship Id="rId5" Target="../media/image102.jpeg" Type="http://schemas.openxmlformats.org/officeDocument/2006/relationships/image"/><Relationship Id="rId4" Target="../media/image101.jpeg" Type="http://schemas.openxmlformats.org/officeDocument/2006/relationships/image"/></Relationships>
</file>

<file path=ppt/slides/_rels/slide4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arget="../media/image105.jpeg" Type="http://schemas.openxmlformats.org/officeDocument/2006/relationships/image"/><Relationship Id="rId2" Target="../media/image104.jpeg" Type="http://schemas.openxmlformats.org/officeDocument/2006/relationships/image"/><Relationship Id="rId1" Target="../slideLayouts/slideLayout1.xml" Type="http://schemas.openxmlformats.org/officeDocument/2006/relationships/slideLayout"/></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8" Target="../media/image115.jpeg" Type="http://schemas.openxmlformats.org/officeDocument/2006/relationships/image"/><Relationship Id="rId3" Target="../media/image110.jpeg" Type="http://schemas.openxmlformats.org/officeDocument/2006/relationships/image"/><Relationship Id="rId7" Target="../media/image114.jpeg" Type="http://schemas.openxmlformats.org/officeDocument/2006/relationships/image"/><Relationship Id="rId2" Target="../media/image109.jpeg" Type="http://schemas.openxmlformats.org/officeDocument/2006/relationships/image"/><Relationship Id="rId1" Target="../slideLayouts/slideLayout2.xml" Type="http://schemas.openxmlformats.org/officeDocument/2006/relationships/slideLayout"/><Relationship Id="rId6" Target="../media/image113.jpeg" Type="http://schemas.openxmlformats.org/officeDocument/2006/relationships/image"/><Relationship Id="rId5" Target="../media/image112.jpeg" Type="http://schemas.openxmlformats.org/officeDocument/2006/relationships/image"/><Relationship Id="rId4" Target="../media/image111.jpeg" Type="http://schemas.openxmlformats.org/officeDocument/2006/relationships/image"/><Relationship Id="rId9" Target="../media/image116.jpeg" Type="http://schemas.openxmlformats.org/officeDocument/2006/relationships/image"/></Relationships>
</file>

<file path=ppt/slides/_rels/slide4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15.jpe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txBox="1">
            <a:spLocks/>
          </p:cNvSpPr>
          <p:nvPr/>
        </p:nvSpPr>
        <p:spPr bwMode="auto">
          <a:xfrm>
            <a:off x="336947" y="260648"/>
            <a:ext cx="858678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u="sng">
                <a:solidFill>
                  <a:schemeClr val="tx1"/>
                </a:solidFill>
                <a:latin typeface="Century Gothic" pitchFamily="34" charset="0"/>
                <a:cs typeface="Arial" pitchFamily="34" charset="0"/>
              </a:defRPr>
            </a:lvl1pPr>
            <a:lvl2pPr marL="742950" indent="-285750" defTabSz="457200">
              <a:defRPr u="sng">
                <a:solidFill>
                  <a:schemeClr val="tx1"/>
                </a:solidFill>
                <a:latin typeface="Century Gothic" pitchFamily="34" charset="0"/>
                <a:cs typeface="Arial" pitchFamily="34" charset="0"/>
              </a:defRPr>
            </a:lvl2pPr>
            <a:lvl3pPr marL="1143000" indent="-228600" defTabSz="457200">
              <a:defRPr u="sng">
                <a:solidFill>
                  <a:schemeClr val="tx1"/>
                </a:solidFill>
                <a:latin typeface="Century Gothic" pitchFamily="34" charset="0"/>
                <a:cs typeface="Arial" pitchFamily="34" charset="0"/>
              </a:defRPr>
            </a:lvl3pPr>
            <a:lvl4pPr marL="1600200" indent="-228600" defTabSz="457200">
              <a:defRPr u="sng">
                <a:solidFill>
                  <a:schemeClr val="tx1"/>
                </a:solidFill>
                <a:latin typeface="Century Gothic" pitchFamily="34" charset="0"/>
                <a:cs typeface="Arial" pitchFamily="34" charset="0"/>
              </a:defRPr>
            </a:lvl4pPr>
            <a:lvl5pPr marL="2057400" indent="-228600" defTabSz="457200">
              <a:defRPr u="sng">
                <a:solidFill>
                  <a:schemeClr val="tx1"/>
                </a:solidFill>
                <a:latin typeface="Century Gothic" pitchFamily="34" charset="0"/>
                <a:cs typeface="Arial" pitchFamily="34" charset="0"/>
              </a:defRPr>
            </a:lvl5pPr>
            <a:lvl6pPr marL="2514600" indent="-228600" defTabSz="457200" eaLnBrk="0" fontAlgn="base" hangingPunct="0">
              <a:spcBef>
                <a:spcPct val="0"/>
              </a:spcBef>
              <a:spcAft>
                <a:spcPct val="0"/>
              </a:spcAft>
              <a:defRPr u="sng">
                <a:solidFill>
                  <a:schemeClr val="tx1"/>
                </a:solidFill>
                <a:latin typeface="Century Gothic" pitchFamily="34" charset="0"/>
                <a:cs typeface="Arial" pitchFamily="34" charset="0"/>
              </a:defRPr>
            </a:lvl6pPr>
            <a:lvl7pPr marL="2971800" indent="-228600" defTabSz="457200" eaLnBrk="0" fontAlgn="base" hangingPunct="0">
              <a:spcBef>
                <a:spcPct val="0"/>
              </a:spcBef>
              <a:spcAft>
                <a:spcPct val="0"/>
              </a:spcAft>
              <a:defRPr u="sng">
                <a:solidFill>
                  <a:schemeClr val="tx1"/>
                </a:solidFill>
                <a:latin typeface="Century Gothic" pitchFamily="34" charset="0"/>
                <a:cs typeface="Arial" pitchFamily="34" charset="0"/>
              </a:defRPr>
            </a:lvl7pPr>
            <a:lvl8pPr marL="3429000" indent="-228600" defTabSz="457200" eaLnBrk="0" fontAlgn="base" hangingPunct="0">
              <a:spcBef>
                <a:spcPct val="0"/>
              </a:spcBef>
              <a:spcAft>
                <a:spcPct val="0"/>
              </a:spcAft>
              <a:defRPr u="sng">
                <a:solidFill>
                  <a:schemeClr val="tx1"/>
                </a:solidFill>
                <a:latin typeface="Century Gothic" pitchFamily="34" charset="0"/>
                <a:cs typeface="Arial" pitchFamily="34" charset="0"/>
              </a:defRPr>
            </a:lvl8pPr>
            <a:lvl9pPr marL="3886200" indent="-228600" defTabSz="457200" eaLnBrk="0" fontAlgn="base" hangingPunct="0">
              <a:spcBef>
                <a:spcPct val="0"/>
              </a:spcBef>
              <a:spcAft>
                <a:spcPct val="0"/>
              </a:spcAft>
              <a:defRPr u="sng">
                <a:solidFill>
                  <a:schemeClr val="tx1"/>
                </a:solidFill>
                <a:latin typeface="Century Gothic" pitchFamily="34" charset="0"/>
                <a:cs typeface="Arial" pitchFamily="34" charset="0"/>
              </a:defRPr>
            </a:lvl9pPr>
          </a:lstStyle>
          <a:p>
            <a:pPr algn="ctr">
              <a:spcBef>
                <a:spcPts val="750"/>
              </a:spcBef>
              <a:buClr>
                <a:schemeClr val="accent1"/>
              </a:buClr>
              <a:defRPr/>
            </a:pPr>
            <a:endParaRPr lang="uz-Cyrl-UZ" sz="1500" b="1" u="none" kern="0" dirty="0" smtClean="0">
              <a:latin typeface="Times New Roman" pitchFamily="18" charset="0"/>
              <a:cs typeface="Times New Roman" pitchFamily="18" charset="0"/>
            </a:endParaRPr>
          </a:p>
          <a:p>
            <a:pPr algn="ctr">
              <a:spcBef>
                <a:spcPts val="750"/>
              </a:spcBef>
              <a:buClr>
                <a:schemeClr val="accent1"/>
              </a:buClr>
              <a:defRPr/>
            </a:pPr>
            <a:endParaRPr lang="uz-Cyrl-UZ" sz="1500" b="1" u="none" kern="0" dirty="0">
              <a:latin typeface="Times New Roman" pitchFamily="18" charset="0"/>
              <a:cs typeface="Times New Roman" pitchFamily="18" charset="0"/>
            </a:endParaRPr>
          </a:p>
          <a:p>
            <a:pPr algn="ctr">
              <a:spcBef>
                <a:spcPts val="750"/>
              </a:spcBef>
              <a:buClr>
                <a:schemeClr val="accent1"/>
              </a:buClr>
              <a:defRPr/>
            </a:pPr>
            <a:endParaRPr lang="uz-Cyrl-UZ" sz="1500" b="1" u="none" kern="0" dirty="0" smtClean="0">
              <a:latin typeface="Times New Roman" pitchFamily="18" charset="0"/>
              <a:cs typeface="Times New Roman" pitchFamily="18" charset="0"/>
            </a:endParaRPr>
          </a:p>
          <a:p>
            <a:pPr algn="ctr">
              <a:spcBef>
                <a:spcPts val="750"/>
              </a:spcBef>
              <a:buClr>
                <a:schemeClr val="accent1"/>
              </a:buClr>
              <a:defRPr/>
            </a:pPr>
            <a:endParaRPr lang="uz-Latn-UZ" sz="1500" b="1" u="none" kern="0" dirty="0">
              <a:latin typeface="Times New Roman" pitchFamily="18" charset="0"/>
              <a:cs typeface="Times New Roman" pitchFamily="18" charset="0"/>
            </a:endParaRPr>
          </a:p>
          <a:p>
            <a:pPr algn="ctr">
              <a:spcBef>
                <a:spcPts val="750"/>
              </a:spcBef>
              <a:buClr>
                <a:schemeClr val="accent1"/>
              </a:buClr>
              <a:defRPr/>
            </a:pPr>
            <a:endParaRPr lang="uz-Latn-UZ" sz="1500" b="1" u="none" kern="0" dirty="0">
              <a:latin typeface="Times New Roman" pitchFamily="18" charset="0"/>
              <a:cs typeface="Times New Roman" pitchFamily="18" charset="0"/>
            </a:endParaRPr>
          </a:p>
          <a:p>
            <a:pPr algn="ctr">
              <a:spcBef>
                <a:spcPts val="750"/>
              </a:spcBef>
              <a:buClr>
                <a:schemeClr val="accent1"/>
              </a:buClr>
              <a:defRPr/>
            </a:pPr>
            <a:endParaRPr lang="uz-Latn-UZ" sz="1500" b="1" u="none" kern="0" dirty="0">
              <a:latin typeface="Times New Roman" pitchFamily="18" charset="0"/>
              <a:cs typeface="Times New Roman" pitchFamily="18" charset="0"/>
            </a:endParaRPr>
          </a:p>
          <a:p>
            <a:pPr algn="ctr">
              <a:spcBef>
                <a:spcPts val="750"/>
              </a:spcBef>
              <a:buClr>
                <a:schemeClr val="accent1"/>
              </a:buClr>
              <a:defRPr/>
            </a:pPr>
            <a:endParaRPr lang="uz-Latn-UZ" sz="1500" b="1" u="none" kern="0" dirty="0">
              <a:latin typeface="Times New Roman" pitchFamily="18" charset="0"/>
              <a:cs typeface="Times New Roman" pitchFamily="18" charset="0"/>
            </a:endParaRPr>
          </a:p>
          <a:p>
            <a:pPr algn="ctr">
              <a:spcBef>
                <a:spcPts val="750"/>
              </a:spcBef>
              <a:buClr>
                <a:schemeClr val="accent1"/>
              </a:buClr>
              <a:defRPr/>
            </a:pPr>
            <a:endParaRPr lang="uz-Latn-UZ" sz="1500" b="1" u="none" kern="0" dirty="0">
              <a:latin typeface="Times New Roman" pitchFamily="18" charset="0"/>
              <a:cs typeface="Times New Roman" pitchFamily="18" charset="0"/>
            </a:endParaRPr>
          </a:p>
          <a:p>
            <a:pPr algn="ctr">
              <a:spcBef>
                <a:spcPts val="750"/>
              </a:spcBef>
              <a:buClr>
                <a:schemeClr val="accent1"/>
              </a:buClr>
              <a:defRPr/>
            </a:pPr>
            <a:endParaRPr lang="uz-Latn-UZ" sz="2800" b="1" u="none" kern="0" dirty="0" smtClean="0">
              <a:latin typeface="Times New Roman" pitchFamily="18" charset="0"/>
              <a:cs typeface="Times New Roman" pitchFamily="18" charset="0"/>
            </a:endParaRPr>
          </a:p>
          <a:p>
            <a:pPr lvl="0" algn="ctr" defTabSz="914400"/>
            <a:endParaRPr lang="uz-Cyrl-UZ" sz="2800" b="1" u="none" kern="0" dirty="0" smtClean="0">
              <a:latin typeface="Times New Roman" pitchFamily="18" charset="0"/>
              <a:cs typeface="Times New Roman" pitchFamily="18" charset="0"/>
            </a:endParaRPr>
          </a:p>
          <a:p>
            <a:pPr lvl="0" algn="ctr" defTabSz="914400"/>
            <a:endParaRPr lang="uz-Cyrl-UZ" sz="2400" b="1" u="none" kern="0" dirty="0" smtClean="0">
              <a:latin typeface="Times New Roman" pitchFamily="18" charset="0"/>
              <a:cs typeface="Times New Roman" pitchFamily="18" charset="0"/>
            </a:endParaRPr>
          </a:p>
          <a:p>
            <a:pPr lvl="0" algn="ctr" defTabSz="914400"/>
            <a:endParaRPr lang="uz-Cyrl-UZ" sz="2400" b="1" u="none" kern="0" dirty="0" smtClean="0">
              <a:latin typeface="Times New Roman" pitchFamily="18" charset="0"/>
              <a:cs typeface="Times New Roman" pitchFamily="18" charset="0"/>
            </a:endParaRPr>
          </a:p>
          <a:p>
            <a:pPr lvl="0" algn="ctr" defTabSz="914400"/>
            <a:r>
              <a:rPr lang="uz-Cyrl-UZ" sz="2400" b="1" u="none" kern="0" dirty="0" smtClean="0">
                <a:latin typeface="Times New Roman" pitchFamily="18" charset="0"/>
                <a:cs typeface="Times New Roman" pitchFamily="18" charset="0"/>
              </a:rPr>
              <a:t>Мавзу</a:t>
            </a:r>
            <a:r>
              <a:rPr lang="uz-Latn-UZ" sz="2400" b="1" u="none" kern="0" dirty="0" smtClean="0">
                <a:latin typeface="Times New Roman" pitchFamily="18" charset="0"/>
                <a:cs typeface="Times New Roman" pitchFamily="18" charset="0"/>
              </a:rPr>
              <a:t>: </a:t>
            </a:r>
            <a:r>
              <a:rPr lang="uz-Cyrl-UZ" sz="2400" b="1" u="none" kern="0" dirty="0" smtClean="0">
                <a:latin typeface="Times New Roman" pitchFamily="18" charset="0"/>
                <a:cs typeface="Times New Roman" pitchFamily="18" charset="0"/>
              </a:rPr>
              <a:t>“</a:t>
            </a:r>
            <a:r>
              <a:rPr lang="uz-Cyrl-UZ" sz="2400" u="none" dirty="0" smtClean="0">
                <a:solidFill>
                  <a:prstClr val="black"/>
                </a:solidFill>
                <a:latin typeface="Times New Roman" panose="02020603050405020304" pitchFamily="18" charset="0"/>
                <a:cs typeface="Times New Roman" panose="02020603050405020304" pitchFamily="18" charset="0"/>
              </a:rPr>
              <a:t>Ўзбекистонда </a:t>
            </a:r>
            <a:r>
              <a:rPr lang="uz-Cyrl-UZ" sz="2400" u="none" dirty="0">
                <a:solidFill>
                  <a:prstClr val="black"/>
                </a:solidFill>
                <a:latin typeface="Times New Roman" panose="02020603050405020304" pitchFamily="18" charset="0"/>
                <a:cs typeface="Times New Roman" panose="02020603050405020304" pitchFamily="18" charset="0"/>
              </a:rPr>
              <a:t>термитларнинг тарқалиши, биологияси, экологияси ва қарши курашиш чораларининг ҳозирги </a:t>
            </a:r>
            <a:r>
              <a:rPr lang="uz-Cyrl-UZ" sz="2400" u="none" dirty="0" smtClean="0">
                <a:solidFill>
                  <a:prstClr val="black"/>
                </a:solidFill>
                <a:latin typeface="Times New Roman" panose="02020603050405020304" pitchFamily="18" charset="0"/>
                <a:cs typeface="Times New Roman" panose="02020603050405020304" pitchFamily="18" charset="0"/>
              </a:rPr>
              <a:t>ҳолати”</a:t>
            </a:r>
            <a:endParaRPr lang="ru-RU" sz="2400" b="1" u="none" dirty="0">
              <a:solidFill>
                <a:prstClr val="black"/>
              </a:solidFill>
              <a:latin typeface="Times New Roman" pitchFamily="18" charset="0"/>
              <a:cs typeface="Times New Roman" pitchFamily="18" charset="0"/>
            </a:endParaRPr>
          </a:p>
          <a:p>
            <a:pPr algn="ctr">
              <a:spcBef>
                <a:spcPts val="750"/>
              </a:spcBef>
              <a:buClr>
                <a:schemeClr val="accent1"/>
              </a:buClr>
              <a:defRPr/>
            </a:pPr>
            <a:endParaRPr lang="uz-Cyrl-UZ" b="1" u="none" dirty="0">
              <a:solidFill>
                <a:srgbClr val="002060"/>
              </a:solidFill>
              <a:latin typeface="Times New Roman" pitchFamily="18" charset="0"/>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1868" y="1785926"/>
            <a:ext cx="2440292" cy="262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071670" y="5857892"/>
            <a:ext cx="5534400" cy="430887"/>
          </a:xfrm>
          <a:prstGeom prst="rect">
            <a:avLst/>
          </a:prstGeom>
          <a:solidFill>
            <a:schemeClr val="bg1"/>
          </a:solidFill>
        </p:spPr>
        <p:txBody>
          <a:bodyPr wrap="none">
            <a:spAutoFit/>
          </a:bodyPr>
          <a:lstStyle/>
          <a:p>
            <a:r>
              <a:rPr lang="uz-Cyrl-UZ" sz="2200" b="1" dirty="0" smtClean="0">
                <a:latin typeface="Times New Roman" panose="02020603050405020304" pitchFamily="18" charset="0"/>
                <a:cs typeface="Times New Roman" panose="02020603050405020304" pitchFamily="18" charset="0"/>
              </a:rPr>
              <a:t>Маърузачи:		</a:t>
            </a:r>
            <a:r>
              <a:rPr lang="ru-RU" sz="2200" b="1" dirty="0" err="1" smtClean="0">
                <a:latin typeface="Times New Roman" panose="02020603050405020304" pitchFamily="18" charset="0"/>
                <a:cs typeface="Times New Roman" panose="02020603050405020304" pitchFamily="18" charset="0"/>
              </a:rPr>
              <a:t>Б.ф.н</a:t>
            </a:r>
            <a:r>
              <a:rPr lang="ru-RU" sz="2200" b="1" dirty="0" smtClean="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Г.С.Мирзаева</a:t>
            </a:r>
            <a:r>
              <a:rPr lang="ru-RU" sz="2200" b="1" dirty="0" smtClean="0">
                <a:latin typeface="Times New Roman" panose="02020603050405020304" pitchFamily="18" charset="0"/>
                <a:cs typeface="Times New Roman" panose="02020603050405020304" pitchFamily="18" charset="0"/>
              </a:rPr>
              <a:t> </a:t>
            </a:r>
            <a:endParaRPr lang="ru-RU" sz="22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648072" y="214290"/>
            <a:ext cx="7884368" cy="1384995"/>
          </a:xfrm>
          <a:prstGeom prst="rect">
            <a:avLst/>
          </a:prstGeom>
          <a:solidFill>
            <a:schemeClr val="bg1"/>
          </a:solidFill>
        </p:spPr>
        <p:txBody>
          <a:bodyPr wrap="square">
            <a:spAutoFit/>
          </a:bodyPr>
          <a:lstStyle/>
          <a:p>
            <a:pPr algn="ctr">
              <a:buClr>
                <a:schemeClr val="hlink"/>
              </a:buClr>
              <a:buSzPct val="120000"/>
              <a:defRPr/>
            </a:pPr>
            <a:r>
              <a:rPr lang="ru-RU" sz="2000" b="1" dirty="0">
                <a:solidFill>
                  <a:srgbClr val="002060"/>
                </a:solidFill>
                <a:latin typeface="Times New Roman" pitchFamily="18" charset="0"/>
                <a:cs typeface="Times New Roman" pitchFamily="18" charset="0"/>
              </a:rPr>
              <a:t>ЎЗ</a:t>
            </a:r>
            <a:r>
              <a:rPr lang="uz-Cyrl-UZ" sz="2000" b="1" dirty="0">
                <a:solidFill>
                  <a:srgbClr val="002060"/>
                </a:solidFill>
                <a:latin typeface="Times New Roman" pitchFamily="18" charset="0"/>
                <a:cs typeface="Times New Roman" pitchFamily="18" charset="0"/>
              </a:rPr>
              <a:t>БЕКИСТОН </a:t>
            </a:r>
            <a:r>
              <a:rPr lang="ru-RU" sz="2000" b="1" dirty="0">
                <a:solidFill>
                  <a:srgbClr val="002060"/>
                </a:solidFill>
                <a:latin typeface="Times New Roman" pitchFamily="18" charset="0"/>
                <a:cs typeface="Times New Roman" pitchFamily="18" charset="0"/>
              </a:rPr>
              <a:t>РЕСПУБЛИКАСИ </a:t>
            </a:r>
            <a:endParaRPr lang="ru-RU" sz="2000" b="1" dirty="0" smtClean="0">
              <a:solidFill>
                <a:srgbClr val="002060"/>
              </a:solidFill>
              <a:latin typeface="Times New Roman" pitchFamily="18" charset="0"/>
              <a:cs typeface="Times New Roman" pitchFamily="18" charset="0"/>
            </a:endParaRPr>
          </a:p>
          <a:p>
            <a:pPr algn="ctr">
              <a:buClr>
                <a:schemeClr val="hlink"/>
              </a:buClr>
              <a:buSzPct val="120000"/>
              <a:defRPr/>
            </a:pPr>
            <a:r>
              <a:rPr lang="ru-RU" sz="2000" b="1" dirty="0" smtClean="0">
                <a:solidFill>
                  <a:srgbClr val="002060"/>
                </a:solidFill>
                <a:latin typeface="Times New Roman" pitchFamily="18" charset="0"/>
                <a:cs typeface="Times New Roman" pitchFamily="18" charset="0"/>
              </a:rPr>
              <a:t>ФАНЛАР </a:t>
            </a:r>
            <a:r>
              <a:rPr lang="ru-RU" sz="2000" b="1" dirty="0">
                <a:solidFill>
                  <a:srgbClr val="002060"/>
                </a:solidFill>
                <a:latin typeface="Times New Roman" pitchFamily="18" charset="0"/>
                <a:cs typeface="Times New Roman" pitchFamily="18" charset="0"/>
              </a:rPr>
              <a:t>АКАДЕМИЯСИ</a:t>
            </a:r>
            <a:br>
              <a:rPr lang="ru-RU" sz="2000" b="1" dirty="0">
                <a:solidFill>
                  <a:srgbClr val="002060"/>
                </a:solidFill>
                <a:latin typeface="Times New Roman" pitchFamily="18" charset="0"/>
                <a:cs typeface="Times New Roman" pitchFamily="18" charset="0"/>
              </a:rPr>
            </a:br>
            <a:r>
              <a:rPr lang="ru-RU" sz="2000" b="1" dirty="0">
                <a:solidFill>
                  <a:srgbClr val="002060"/>
                </a:solidFill>
                <a:latin typeface="Times New Roman" pitchFamily="18" charset="0"/>
                <a:cs typeface="Times New Roman" pitchFamily="18" charset="0"/>
              </a:rPr>
              <a:t> </a:t>
            </a:r>
            <a:r>
              <a:rPr lang="ru-RU" sz="2000" b="1" dirty="0" smtClean="0">
                <a:solidFill>
                  <a:srgbClr val="002060"/>
                </a:solidFill>
                <a:latin typeface="Times New Roman" pitchFamily="18" charset="0"/>
                <a:cs typeface="Times New Roman" pitchFamily="18" charset="0"/>
              </a:rPr>
              <a:t>ЗООЛОГИЯ </a:t>
            </a:r>
            <a:r>
              <a:rPr lang="ru-RU" sz="2000" b="1" dirty="0">
                <a:solidFill>
                  <a:srgbClr val="002060"/>
                </a:solidFill>
                <a:latin typeface="Times New Roman" pitchFamily="18" charset="0"/>
                <a:cs typeface="Times New Roman" pitchFamily="18" charset="0"/>
              </a:rPr>
              <a:t>ИНСТИТУТИ </a:t>
            </a:r>
          </a:p>
          <a:p>
            <a:pPr algn="ctr">
              <a:spcBef>
                <a:spcPct val="20000"/>
              </a:spcBef>
              <a:buClr>
                <a:schemeClr val="hlink"/>
              </a:buClr>
              <a:buSzPct val="120000"/>
              <a:defRPr/>
            </a:pPr>
            <a:r>
              <a:rPr lang="uz-Cyrl-UZ" sz="2000" b="1" dirty="0">
                <a:solidFill>
                  <a:srgbClr val="10253F"/>
                </a:solidFill>
                <a:latin typeface="Times New Roman" pitchFamily="18" charset="0"/>
              </a:rPr>
              <a:t>“Республика термитларга қарши курашиш маркази” </a:t>
            </a:r>
            <a:r>
              <a:rPr lang="uz-Cyrl-UZ" sz="2000" b="1" dirty="0">
                <a:solidFill>
                  <a:srgbClr val="10253F"/>
                </a:solidFill>
                <a:latin typeface="Times New Roman" pitchFamily="18" charset="0"/>
                <a:cs typeface="Times New Roman" pitchFamily="18" charset="0"/>
              </a:rPr>
              <a:t>ДУК</a:t>
            </a:r>
            <a:endParaRPr lang="ru-RU" sz="20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3753835" y="6439067"/>
            <a:ext cx="1707455" cy="400110"/>
          </a:xfrm>
          <a:prstGeom prst="rect">
            <a:avLst/>
          </a:prstGeom>
        </p:spPr>
        <p:txBody>
          <a:bodyPr wrap="none">
            <a:spAutoFit/>
          </a:bodyPr>
          <a:lstStyle/>
          <a:p>
            <a:r>
              <a:rPr lang="uz-Cyrl-UZ" sz="2000" dirty="0" smtClean="0">
                <a:latin typeface="Times New Roman" panose="02020603050405020304" pitchFamily="18" charset="0"/>
                <a:cs typeface="Times New Roman" panose="02020603050405020304" pitchFamily="18" charset="0"/>
              </a:rPr>
              <a:t>Тошкент 2019</a:t>
            </a:r>
            <a:endParaRPr lang="ru-RU" sz="2000" dirty="0">
              <a:latin typeface="Times New Roman" panose="02020603050405020304" pitchFamily="18" charset="0"/>
              <a:cs typeface="Times New Roman" panose="02020603050405020304" pitchFamily="18" charset="0"/>
            </a:endParaRPr>
          </a:p>
        </p:txBody>
      </p:sp>
      <p:pic>
        <p:nvPicPr>
          <p:cNvPr id="8" name="Picture 7" descr="C:\Users\User\Desktop\logo_ru.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316" y="44625"/>
            <a:ext cx="1598124" cy="36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
          <p:cNvGrpSpPr>
            <a:grpSpLocks/>
          </p:cNvGrpSpPr>
          <p:nvPr/>
        </p:nvGrpSpPr>
        <p:grpSpPr bwMode="auto">
          <a:xfrm>
            <a:off x="6876256" y="44623"/>
            <a:ext cx="2217836" cy="504058"/>
            <a:chOff x="1712" y="1312"/>
            <a:chExt cx="9360" cy="1943"/>
          </a:xfrm>
        </p:grpSpPr>
        <p:pic>
          <p:nvPicPr>
            <p:cNvPr id="10" name="Picture 5" descr="Bayroq"/>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12" y="1395"/>
              <a:ext cx="936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gerb-"/>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4" y="1312"/>
              <a:ext cx="1929"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0668730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404664"/>
            <a:ext cx="8426897" cy="952634"/>
          </a:xfrm>
          <a:solidFill>
            <a:schemeClr val="bg1"/>
          </a:solidFill>
        </p:spPr>
        <p:txBody>
          <a:bodyPr>
            <a:noAutofit/>
          </a:bodyPr>
          <a:lstStyle/>
          <a:p>
            <a:pPr algn="ctr"/>
            <a:r>
              <a:rPr lang="uz-Cyrl-UZ" altLang="ru-RU" sz="2400" b="1" dirty="0">
                <a:solidFill>
                  <a:srgbClr val="7030A0"/>
                </a:solidFill>
                <a:latin typeface="Times New Roman" panose="02020603050405020304" pitchFamily="18" charset="0"/>
                <a:cs typeface="Times New Roman" panose="02020603050405020304" pitchFamily="18" charset="0"/>
              </a:rPr>
              <a:t>Ўзбекистонда </a:t>
            </a:r>
            <a:r>
              <a:rPr lang="en-US" altLang="ru-RU" sz="2400" b="1" dirty="0" err="1">
                <a:solidFill>
                  <a:srgbClr val="7030A0"/>
                </a:solidFill>
                <a:latin typeface="Times New Roman" panose="02020603050405020304" pitchFamily="18" charset="0"/>
                <a:cs typeface="Times New Roman" panose="02020603050405020304" pitchFamily="18" charset="0"/>
              </a:rPr>
              <a:t>Anacanthotermes</a:t>
            </a:r>
            <a:r>
              <a:rPr lang="uz-Cyrl-UZ" altLang="ru-RU" sz="2400" b="1" dirty="0">
                <a:solidFill>
                  <a:srgbClr val="7030A0"/>
                </a:solidFill>
                <a:latin typeface="Times New Roman" panose="02020603050405020304" pitchFamily="18" charset="0"/>
                <a:cs typeface="Times New Roman" panose="02020603050405020304" pitchFamily="18" charset="0"/>
              </a:rPr>
              <a:t> авлоди термитлари бўйича олиб борилаётган м</a:t>
            </a:r>
            <a:r>
              <a:rPr lang="ru-RU" altLang="ru-RU" sz="2400" b="1" dirty="0" err="1">
                <a:solidFill>
                  <a:srgbClr val="7030A0"/>
                </a:solidFill>
                <a:latin typeface="Times New Roman" panose="02020603050405020304" pitchFamily="18" charset="0"/>
                <a:cs typeface="Times New Roman" panose="02020603050405020304" pitchFamily="18" charset="0"/>
              </a:rPr>
              <a:t>олекуляр</a:t>
            </a:r>
            <a:r>
              <a:rPr lang="ru-RU" altLang="ru-RU" sz="2400" b="1" dirty="0">
                <a:solidFill>
                  <a:srgbClr val="7030A0"/>
                </a:solidFill>
                <a:latin typeface="Times New Roman" panose="02020603050405020304" pitchFamily="18" charset="0"/>
                <a:cs typeface="Times New Roman" panose="02020603050405020304" pitchFamily="18" charset="0"/>
              </a:rPr>
              <a:t>-генетик </a:t>
            </a:r>
            <a:r>
              <a:rPr lang="ru-RU" altLang="ru-RU" sz="2400" b="1" dirty="0" err="1" smtClean="0">
                <a:solidFill>
                  <a:srgbClr val="7030A0"/>
                </a:solidFill>
                <a:latin typeface="Times New Roman" panose="02020603050405020304" pitchFamily="18" charset="0"/>
                <a:cs typeface="Times New Roman" panose="02020603050405020304" pitchFamily="18" charset="0"/>
              </a:rPr>
              <a:t>тадқиқотлар</a:t>
            </a:r>
            <a:endParaRPr lang="ru-RU" sz="2400" dirty="0">
              <a:solidFill>
                <a:srgbClr val="7030A0"/>
              </a:solidFill>
            </a:endParaRPr>
          </a:p>
        </p:txBody>
      </p:sp>
      <p:sp>
        <p:nvSpPr>
          <p:cNvPr id="3" name="Объект 2"/>
          <p:cNvSpPr>
            <a:spLocks noGrp="1"/>
          </p:cNvSpPr>
          <p:nvPr>
            <p:ph idx="1"/>
          </p:nvPr>
        </p:nvSpPr>
        <p:spPr>
          <a:xfrm>
            <a:off x="609598" y="1412776"/>
            <a:ext cx="8138865" cy="4628587"/>
          </a:xfrm>
          <a:solidFill>
            <a:schemeClr val="bg1"/>
          </a:solidFill>
        </p:spPr>
        <p:txBody>
          <a:bodyPr>
            <a:normAutofit/>
          </a:bodyPr>
          <a:lstStyle/>
          <a:p>
            <a:pPr algn="just"/>
            <a:r>
              <a:rPr lang="uz-Cyrl-UZ" altLang="ru-RU" sz="2400" dirty="0">
                <a:latin typeface="Times New Roman" panose="02020603050405020304" pitchFamily="18" charset="0"/>
                <a:cs typeface="Times New Roman" panose="02020603050405020304" pitchFamily="18" charset="0"/>
              </a:rPr>
              <a:t>Ўзбекистон ҳудудида </a:t>
            </a:r>
            <a:r>
              <a:rPr lang="uz-Cyrl-UZ" altLang="ru-RU" sz="2400" i="1" dirty="0">
                <a:latin typeface="Times New Roman" panose="02020603050405020304" pitchFamily="18" charset="0"/>
                <a:cs typeface="Times New Roman" panose="02020603050405020304" pitchFamily="18" charset="0"/>
              </a:rPr>
              <a:t>Anacanthotermes</a:t>
            </a:r>
            <a:r>
              <a:rPr lang="uz-Cyrl-UZ" altLang="ru-RU" sz="2400" dirty="0">
                <a:latin typeface="Times New Roman" panose="02020603050405020304" pitchFamily="18" charset="0"/>
                <a:cs typeface="Times New Roman" panose="02020603050405020304" pitchFamily="18" charset="0"/>
              </a:rPr>
              <a:t> авлодига мансуб 2 та тур: туркистон (</a:t>
            </a:r>
            <a:r>
              <a:rPr lang="uz-Cyrl-UZ" altLang="ru-RU" sz="2400" i="1" dirty="0">
                <a:latin typeface="Times New Roman" panose="02020603050405020304" pitchFamily="18" charset="0"/>
                <a:cs typeface="Times New Roman" panose="02020603050405020304" pitchFamily="18" charset="0"/>
              </a:rPr>
              <a:t>A.turkestanicus </a:t>
            </a:r>
            <a:r>
              <a:rPr lang="uz-Cyrl-UZ" altLang="ru-RU" sz="2400" dirty="0">
                <a:latin typeface="Times New Roman" panose="02020603050405020304" pitchFamily="18" charset="0"/>
                <a:cs typeface="Times New Roman" panose="02020603050405020304" pitchFamily="18" charset="0"/>
              </a:rPr>
              <a:t>Jacobs.) ва катта каспий орти</a:t>
            </a:r>
            <a:r>
              <a:rPr lang="uz-Cyrl-UZ" altLang="ru-RU" sz="2400" i="1" dirty="0">
                <a:latin typeface="Times New Roman" panose="02020603050405020304" pitchFamily="18" charset="0"/>
                <a:cs typeface="Times New Roman" panose="02020603050405020304" pitchFamily="18" charset="0"/>
              </a:rPr>
              <a:t> (A.ahngerianus </a:t>
            </a:r>
            <a:r>
              <a:rPr lang="uz-Cyrl-UZ" altLang="ru-RU" sz="2400" dirty="0">
                <a:latin typeface="Times New Roman" panose="02020603050405020304" pitchFamily="18" charset="0"/>
                <a:cs typeface="Times New Roman" panose="02020603050405020304" pitchFamily="18" charset="0"/>
              </a:rPr>
              <a:t>Jacobs.) термитлари тарқалган бўлиб, бу иккала тур юқори даражадаги морфологик ўхшашликка эга. Бу эса шу кунгача республикамиздаги термитларнинг тур таркибини тўлиқ ойдинлаштириш мунозарали масала бўлиб қолишига сабаб бўлмоқда. Маълум бир турга қарши олиб борилган кураш иккинчи бир турга нисбатан самарасизроқ бўлиши тажрибалардан маълум. Бинобарин, термит каби иқтисодий муҳим бўлган ҳашарот учун аниқ тур идентификацияси нафақат илмий, балки амалий аҳамият касб этади.</a:t>
            </a:r>
            <a:endParaRPr lang="ru-RU" sz="2400" dirty="0"/>
          </a:p>
        </p:txBody>
      </p:sp>
    </p:spTree>
    <p:extLst>
      <p:ext uri="{BB962C8B-B14F-4D97-AF65-F5344CB8AC3E}">
        <p14:creationId xmlns:p14="http://schemas.microsoft.com/office/powerpoint/2010/main" val="248427777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179389" y="404813"/>
            <a:ext cx="5328716" cy="5961062"/>
          </a:xfrm>
        </p:spPr>
        <p:txBody>
          <a:bodyPr/>
          <a:lstStyle/>
          <a:p>
            <a:pPr marL="0" indent="0" algn="just">
              <a:buFont typeface="Arial" panose="020B0604020202020204" pitchFamily="34" charset="0"/>
              <a:buNone/>
            </a:pPr>
            <a:r>
              <a:rPr lang="uz-Cyrl-UZ" altLang="ru-RU" sz="2800" dirty="0" smtClean="0">
                <a:latin typeface="Times New Roman" panose="02020603050405020304" pitchFamily="18" charset="0"/>
                <a:cs typeface="Times New Roman" panose="02020603050405020304" pitchFamily="18" charset="0"/>
              </a:rPr>
              <a:t>	Шуларни ҳисобга олган холда, бугунги кунда ЎзР ФА Зоология институти Энтомология лабораторияси ходимлари М.В. Ломоносов номидаги Москва Давлат Университети олимлари билан ҳамкорликда Ўзбекистонда қайд қилинган иккита турни молекуляр биология методлари асосида янада аниқлаштириш ва ушбу турларнинг тарқалиш доирасини ўрнатиш юзасидан тадқиқот ишлари олиб бормоқда.</a:t>
            </a:r>
            <a:endParaRPr lang="ru-RU" altLang="ru-RU" sz="2800" dirty="0" smtClean="0">
              <a:latin typeface="Times New Roman" panose="02020603050405020304" pitchFamily="18" charset="0"/>
              <a:cs typeface="Times New Roman" panose="02020603050405020304" pitchFamily="18" charset="0"/>
            </a:endParaRPr>
          </a:p>
        </p:txBody>
      </p:sp>
      <p:pic>
        <p:nvPicPr>
          <p:cNvPr id="5123" name="Picture 2" descr="C:\Users\HP\Desktop\Новая папка\DSCN957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9588" y="1700213"/>
            <a:ext cx="3529012"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72120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2"/>
          <p:cNvSpPr>
            <a:spLocks noGrp="1"/>
          </p:cNvSpPr>
          <p:nvPr>
            <p:ph type="title" idx="4294967295"/>
          </p:nvPr>
        </p:nvSpPr>
        <p:spPr>
          <a:xfrm>
            <a:off x="324644" y="153314"/>
            <a:ext cx="8496300" cy="1189038"/>
          </a:xfrm>
          <a:solidFill>
            <a:schemeClr val="bg1"/>
          </a:solidFill>
        </p:spPr>
        <p:txBody>
          <a:bodyPr/>
          <a:lstStyle/>
          <a:p>
            <a:pPr algn="ctr"/>
            <a:r>
              <a:rPr lang="ru-RU" altLang="ru-RU" sz="3200" dirty="0" err="1" smtClean="0">
                <a:solidFill>
                  <a:srgbClr val="7030A0"/>
                </a:solidFill>
                <a:latin typeface="Times New Roman" panose="02020603050405020304" pitchFamily="18" charset="0"/>
                <a:cs typeface="Times New Roman" panose="02020603050405020304" pitchFamily="18" charset="0"/>
              </a:rPr>
              <a:t>Молекуляр</a:t>
            </a:r>
            <a:r>
              <a:rPr lang="ru-RU" altLang="ru-RU" sz="3200" dirty="0" smtClean="0">
                <a:solidFill>
                  <a:srgbClr val="7030A0"/>
                </a:solidFill>
                <a:latin typeface="Times New Roman" panose="02020603050405020304" pitchFamily="18" charset="0"/>
                <a:cs typeface="Times New Roman" panose="02020603050405020304" pitchFamily="18" charset="0"/>
              </a:rPr>
              <a:t>-генетик </a:t>
            </a:r>
            <a:r>
              <a:rPr lang="ru-RU" altLang="ru-RU" sz="3200" dirty="0" err="1" smtClean="0">
                <a:solidFill>
                  <a:srgbClr val="7030A0"/>
                </a:solidFill>
                <a:latin typeface="Times New Roman" panose="02020603050405020304" pitchFamily="18" charset="0"/>
                <a:cs typeface="Times New Roman" panose="02020603050405020304" pitchFamily="18" charset="0"/>
              </a:rPr>
              <a:t>тадқиқотлар</a:t>
            </a:r>
            <a:r>
              <a:rPr lang="ru-RU" altLang="ru-RU" sz="3200" dirty="0" smtClean="0">
                <a:solidFill>
                  <a:srgbClr val="7030A0"/>
                </a:solidFill>
                <a:latin typeface="Times New Roman" panose="02020603050405020304" pitchFamily="18" charset="0"/>
                <a:cs typeface="Times New Roman" panose="02020603050405020304" pitchFamily="18" charset="0"/>
              </a:rPr>
              <a:t> </a:t>
            </a:r>
            <a:r>
              <a:rPr lang="ru-RU" altLang="ru-RU" sz="3200" dirty="0" err="1" smtClean="0">
                <a:solidFill>
                  <a:srgbClr val="7030A0"/>
                </a:solidFill>
                <a:latin typeface="Times New Roman" panose="02020603050405020304" pitchFamily="18" charset="0"/>
                <a:cs typeface="Times New Roman" panose="02020603050405020304" pitchFamily="18" charset="0"/>
              </a:rPr>
              <a:t>учун</a:t>
            </a:r>
            <a:r>
              <a:rPr lang="ru-RU" altLang="ru-RU" sz="3200" dirty="0" smtClean="0">
                <a:solidFill>
                  <a:srgbClr val="7030A0"/>
                </a:solidFill>
                <a:latin typeface="Times New Roman" panose="02020603050405020304" pitchFamily="18" charset="0"/>
                <a:cs typeface="Times New Roman" panose="02020603050405020304" pitchFamily="18" charset="0"/>
              </a:rPr>
              <a:t> термит </a:t>
            </a:r>
            <a:r>
              <a:rPr lang="ru-RU" altLang="ru-RU" sz="3200" dirty="0" err="1" smtClean="0">
                <a:solidFill>
                  <a:srgbClr val="7030A0"/>
                </a:solidFill>
                <a:latin typeface="Times New Roman" panose="02020603050405020304" pitchFamily="18" charset="0"/>
                <a:cs typeface="Times New Roman" panose="02020603050405020304" pitchFamily="18" charset="0"/>
              </a:rPr>
              <a:t>намуналари</a:t>
            </a:r>
            <a:r>
              <a:rPr lang="ru-RU" altLang="ru-RU" sz="3200" dirty="0" smtClean="0">
                <a:solidFill>
                  <a:srgbClr val="7030A0"/>
                </a:solidFill>
                <a:latin typeface="Times New Roman" panose="02020603050405020304" pitchFamily="18" charset="0"/>
                <a:cs typeface="Times New Roman" panose="02020603050405020304" pitchFamily="18" charset="0"/>
              </a:rPr>
              <a:t> </a:t>
            </a:r>
            <a:r>
              <a:rPr lang="ru-RU" altLang="ru-RU" sz="3200" dirty="0" err="1" smtClean="0">
                <a:solidFill>
                  <a:srgbClr val="7030A0"/>
                </a:solidFill>
                <a:latin typeface="Times New Roman" panose="02020603050405020304" pitchFamily="18" charset="0"/>
                <a:cs typeface="Times New Roman" panose="02020603050405020304" pitchFamily="18" charset="0"/>
              </a:rPr>
              <a:t>йиғилган</a:t>
            </a:r>
            <a:r>
              <a:rPr lang="ru-RU" altLang="ru-RU" sz="3200" dirty="0" smtClean="0">
                <a:solidFill>
                  <a:srgbClr val="7030A0"/>
                </a:solidFill>
                <a:latin typeface="Times New Roman" panose="02020603050405020304" pitchFamily="18" charset="0"/>
                <a:cs typeface="Times New Roman" panose="02020603050405020304" pitchFamily="18" charset="0"/>
              </a:rPr>
              <a:t> </a:t>
            </a:r>
            <a:r>
              <a:rPr lang="ru-RU" altLang="ru-RU" sz="3200" dirty="0" err="1" smtClean="0">
                <a:solidFill>
                  <a:srgbClr val="7030A0"/>
                </a:solidFill>
                <a:latin typeface="Times New Roman" panose="02020603050405020304" pitchFamily="18" charset="0"/>
                <a:cs typeface="Times New Roman" panose="02020603050405020304" pitchFamily="18" charset="0"/>
              </a:rPr>
              <a:t>ҳудудлар</a:t>
            </a:r>
            <a:r>
              <a:rPr lang="ru-RU" altLang="ru-RU" sz="3200" dirty="0" smtClean="0">
                <a:solidFill>
                  <a:srgbClr val="7030A0"/>
                </a:solidFill>
                <a:latin typeface="Times New Roman" panose="02020603050405020304" pitchFamily="18" charset="0"/>
                <a:cs typeface="Times New Roman" panose="02020603050405020304" pitchFamily="18" charset="0"/>
              </a:rPr>
              <a:t> </a:t>
            </a:r>
          </a:p>
        </p:txBody>
      </p:sp>
      <p:sp>
        <p:nvSpPr>
          <p:cNvPr id="4" name="Rectangle 2"/>
          <p:cNvSpPr>
            <a:spLocks noChangeArrowheads="1"/>
          </p:cNvSpPr>
          <p:nvPr/>
        </p:nvSpPr>
        <p:spPr bwMode="auto">
          <a:xfrm>
            <a:off x="4341813" y="-46038"/>
            <a:ext cx="461962" cy="188913"/>
          </a:xfrm>
          <a:prstGeom prst="rect">
            <a:avLst/>
          </a:prstGeom>
          <a:noFill/>
          <a:ln>
            <a:noFill/>
          </a:ln>
          <a:effectLst/>
          <a:extLst/>
        </p:spPr>
        <p:txBody>
          <a:bodyPr vert="eaVert" wrap="none" anchor="ctr">
            <a:spAutoFit/>
          </a:bodyPr>
          <a:lstStyle/>
          <a:p>
            <a:pPr eaLnBrk="1" hangingPunct="1">
              <a:spcBef>
                <a:spcPct val="20000"/>
              </a:spcBef>
              <a:buClr>
                <a:schemeClr val="hlink"/>
              </a:buClr>
              <a:buSzPct val="120000"/>
              <a:buFontTx/>
              <a:buChar char="•"/>
              <a:defRPr/>
            </a:pPr>
            <a:endParaRPr lang="ru-RU">
              <a:effectLst>
                <a:outerShdw blurRad="38100" dist="38100" dir="2700000" algn="tl">
                  <a:srgbClr val="000000">
                    <a:alpha val="43137"/>
                  </a:srgbClr>
                </a:outerShdw>
              </a:effectLst>
              <a:latin typeface="Times New Roman" pitchFamily="18" charset="0"/>
            </a:endParaRPr>
          </a:p>
        </p:txBody>
      </p:sp>
      <p:pic>
        <p:nvPicPr>
          <p:cNvPr id="6148" name="Содержимое 3" descr="mapuz1"/>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836613" y="1466850"/>
            <a:ext cx="784225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Равнобедренный треугольник 6"/>
          <p:cNvSpPr>
            <a:spLocks noChangeArrowheads="1"/>
          </p:cNvSpPr>
          <p:nvPr/>
        </p:nvSpPr>
        <p:spPr bwMode="auto">
          <a:xfrm>
            <a:off x="6324600" y="38862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7" name="Равнобедренный треугольник 6"/>
          <p:cNvSpPr>
            <a:spLocks noChangeArrowheads="1"/>
          </p:cNvSpPr>
          <p:nvPr/>
        </p:nvSpPr>
        <p:spPr bwMode="auto">
          <a:xfrm>
            <a:off x="6477000" y="38100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8" name="Равнобедренный треугольник 6"/>
          <p:cNvSpPr>
            <a:spLocks noChangeArrowheads="1"/>
          </p:cNvSpPr>
          <p:nvPr/>
        </p:nvSpPr>
        <p:spPr bwMode="auto">
          <a:xfrm>
            <a:off x="6153150" y="4129088"/>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9" name="Равнобедренный треугольник 6"/>
          <p:cNvSpPr>
            <a:spLocks noChangeArrowheads="1"/>
          </p:cNvSpPr>
          <p:nvPr/>
        </p:nvSpPr>
        <p:spPr bwMode="auto">
          <a:xfrm>
            <a:off x="5867400" y="44196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0" name="Равнобедренный треугольник 6"/>
          <p:cNvSpPr>
            <a:spLocks noChangeArrowheads="1"/>
          </p:cNvSpPr>
          <p:nvPr/>
        </p:nvSpPr>
        <p:spPr bwMode="auto">
          <a:xfrm>
            <a:off x="5486400" y="45720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1" name="Равнобедренный треугольник 6"/>
          <p:cNvSpPr>
            <a:spLocks noChangeArrowheads="1"/>
          </p:cNvSpPr>
          <p:nvPr/>
        </p:nvSpPr>
        <p:spPr bwMode="auto">
          <a:xfrm>
            <a:off x="7367588" y="4027488"/>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2" name="Равнобедренный треугольник 6"/>
          <p:cNvSpPr>
            <a:spLocks noChangeArrowheads="1"/>
          </p:cNvSpPr>
          <p:nvPr/>
        </p:nvSpPr>
        <p:spPr bwMode="auto">
          <a:xfrm>
            <a:off x="5638800" y="55626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2" name="Равнобедренный треугольник 6"/>
          <p:cNvSpPr>
            <a:spLocks noChangeArrowheads="1"/>
          </p:cNvSpPr>
          <p:nvPr/>
        </p:nvSpPr>
        <p:spPr bwMode="auto">
          <a:xfrm>
            <a:off x="3136900" y="3190875"/>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3" name="Равнобедренный треугольник 6"/>
          <p:cNvSpPr>
            <a:spLocks noChangeArrowheads="1"/>
          </p:cNvSpPr>
          <p:nvPr/>
        </p:nvSpPr>
        <p:spPr bwMode="auto">
          <a:xfrm>
            <a:off x="3489325" y="3622675"/>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6" name="Равнобедренный треугольник 6"/>
          <p:cNvSpPr>
            <a:spLocks noChangeArrowheads="1"/>
          </p:cNvSpPr>
          <p:nvPr/>
        </p:nvSpPr>
        <p:spPr bwMode="auto">
          <a:xfrm>
            <a:off x="7108825" y="416401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3" name="Равнобедренный треугольник 6"/>
          <p:cNvSpPr>
            <a:spLocks noChangeArrowheads="1"/>
          </p:cNvSpPr>
          <p:nvPr/>
        </p:nvSpPr>
        <p:spPr bwMode="auto">
          <a:xfrm>
            <a:off x="5076825" y="437991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4" name="Равнобедренный треугольник 6"/>
          <p:cNvSpPr>
            <a:spLocks noChangeArrowheads="1"/>
          </p:cNvSpPr>
          <p:nvPr/>
        </p:nvSpPr>
        <p:spPr bwMode="auto">
          <a:xfrm>
            <a:off x="5165725" y="5006975"/>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5" name="Равнобедренный треугольник 6"/>
          <p:cNvSpPr>
            <a:spLocks noChangeArrowheads="1"/>
          </p:cNvSpPr>
          <p:nvPr/>
        </p:nvSpPr>
        <p:spPr bwMode="auto">
          <a:xfrm>
            <a:off x="7123113" y="380841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6" name="Равнобедренный треугольник 6"/>
          <p:cNvSpPr>
            <a:spLocks noChangeArrowheads="1"/>
          </p:cNvSpPr>
          <p:nvPr/>
        </p:nvSpPr>
        <p:spPr bwMode="auto">
          <a:xfrm>
            <a:off x="4551363" y="441325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val="142739797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194" name="Picture 2"/>
          <p:cNvPicPr>
            <a:picLocks noChangeArrowheads="1" noChangeAspect="1"/>
          </p:cNvPicPr>
          <p:nvPr/>
        </p:nvPicPr>
        <p:blipFill>
          <a:blip cstate="screen" r:embed="rId2">
            <a:extLst>
              <a:ext uri="{28A0092B-C50C-407E-A947-70E740481C1C}">
                <a14:useLocalDpi xmlns:a14="http://schemas.microsoft.com/office/drawing/2010/main"/>
              </a:ext>
            </a:extLst>
          </a:blip>
          <a:srcRect/>
          <a:stretch>
            <a:fillRect/>
          </a:stretch>
        </p:blipFill>
        <p:spPr bwMode="auto">
          <a:xfrm>
            <a:off x="0" y="4441825"/>
            <a:ext cx="274955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rrowheads="1" noChangeAspect="1"/>
          </p:cNvPicPr>
          <p:nvPr/>
        </p:nvPicPr>
        <p:blipFill>
          <a:blip cstate="screen" r:embed="rId3">
            <a:extLst>
              <a:ext uri="{28A0092B-C50C-407E-A947-70E740481C1C}">
                <a14:useLocalDpi xmlns:a14="http://schemas.microsoft.com/office/drawing/2010/main"/>
              </a:ext>
            </a:extLst>
          </a:blip>
          <a:srcRect t="298"/>
          <a:stretch>
            <a:fillRect/>
          </a:stretch>
        </p:blipFill>
        <p:spPr bwMode="auto">
          <a:xfrm>
            <a:off x="2957513" y="0"/>
            <a:ext cx="16224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4"/>
          <p:cNvGrpSpPr>
            <a:grpSpLocks/>
          </p:cNvGrpSpPr>
          <p:nvPr/>
        </p:nvGrpSpPr>
        <p:grpSpPr bwMode="auto">
          <a:xfrm>
            <a:off x="4676775" y="293688"/>
            <a:ext cx="1501775" cy="2205037"/>
            <a:chOff x="4524" y="1593"/>
            <a:chExt cx="737" cy="1195"/>
          </a:xfrm>
        </p:grpSpPr>
        <p:grpSp>
          <p:nvGrpSpPr>
            <p:cNvPr id="8268" name="Group 5"/>
            <p:cNvGrpSpPr>
              <a:grpSpLocks/>
            </p:cNvGrpSpPr>
            <p:nvPr/>
          </p:nvGrpSpPr>
          <p:grpSpPr bwMode="auto">
            <a:xfrm>
              <a:off x="4666" y="1593"/>
              <a:ext cx="520" cy="1195"/>
              <a:chOff x="4712" y="1678"/>
              <a:chExt cx="520" cy="1195"/>
            </a:xfrm>
          </p:grpSpPr>
          <p:pic>
            <p:nvPicPr>
              <p:cNvPr id="8271" name="Picture 6"/>
              <p:cNvPicPr>
                <a:picLocks noChangeArrowheads="1"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2" name="Picture 7"/>
              <p:cNvPicPr>
                <a:picLocks noChangeArrowheads="1" noChangeAspect="1"/>
              </p:cNvPicPr>
              <p:nvPr/>
            </p:nvPicPr>
            <p:blipFill>
              <a:blip r:embed="rId5">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3" name="Picture 8"/>
              <p:cNvPicPr>
                <a:picLocks noChangeArrowheads="1" noChangeAspect="1"/>
              </p:cNvPicPr>
              <p:nvPr/>
            </p:nvPicPr>
            <p:blipFill>
              <a:blip cstate="screen" r:embed="rId6">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74" name="Picture 9"/>
              <p:cNvPicPr>
                <a:picLocks noChangeArrowheads="1" noChangeAspect="1"/>
              </p:cNvPicPr>
              <p:nvPr/>
            </p:nvPicPr>
            <p:blipFill>
              <a:blip cstate="screen" r:embed="rId7">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69" name="Rectangle 10"/>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70" name="Rectangle 11"/>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pic>
        <p:nvPicPr>
          <p:cNvPr id="8197" name="Picture 12"/>
          <p:cNvPicPr>
            <a:picLocks noChangeArrowheads="1"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140450" y="1427163"/>
            <a:ext cx="2625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3"/>
          <p:cNvPicPr>
            <a:picLocks noChangeArrowheads="1" noChangeAspect="1"/>
          </p:cNvPicPr>
          <p:nvPr/>
        </p:nvPicPr>
        <p:blipFill>
          <a:blip cstate="screen" r:embed="rId9">
            <a:extLst>
              <a:ext uri="{28A0092B-C50C-407E-A947-70E740481C1C}">
                <a14:useLocalDpi xmlns:a14="http://schemas.microsoft.com/office/drawing/2010/main"/>
              </a:ext>
            </a:extLst>
          </a:blip>
          <a:srcRect/>
          <a:stretch>
            <a:fillRect/>
          </a:stretch>
        </p:blipFill>
        <p:spPr bwMode="auto">
          <a:xfrm>
            <a:off x="2266950" y="2430463"/>
            <a:ext cx="25177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Line 14"/>
          <p:cNvSpPr>
            <a:spLocks noChangeShapeType="1"/>
          </p:cNvSpPr>
          <p:nvPr/>
        </p:nvSpPr>
        <p:spPr bwMode="auto">
          <a:xfrm>
            <a:off x="4097338" y="3222625"/>
            <a:ext cx="957262" cy="1119188"/>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00" name="Line 15"/>
          <p:cNvSpPr>
            <a:spLocks noChangeShapeType="1"/>
          </p:cNvSpPr>
          <p:nvPr/>
        </p:nvSpPr>
        <p:spPr bwMode="auto">
          <a:xfrm>
            <a:off x="4059238" y="2914650"/>
            <a:ext cx="1435100" cy="1328738"/>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01" name="Line 16"/>
          <p:cNvSpPr>
            <a:spLocks noChangeShapeType="1"/>
          </p:cNvSpPr>
          <p:nvPr/>
        </p:nvSpPr>
        <p:spPr bwMode="auto">
          <a:xfrm flipH="1">
            <a:off x="2760663" y="4546600"/>
            <a:ext cx="2495550" cy="349250"/>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02" name="Line 17"/>
          <p:cNvSpPr>
            <a:spLocks noChangeShapeType="1"/>
          </p:cNvSpPr>
          <p:nvPr/>
        </p:nvSpPr>
        <p:spPr bwMode="auto">
          <a:xfrm flipH="1">
            <a:off x="2765425" y="4791075"/>
            <a:ext cx="2217738" cy="228600"/>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03" name="Line 18"/>
          <p:cNvSpPr>
            <a:spLocks noChangeShapeType="1"/>
          </p:cNvSpPr>
          <p:nvPr/>
        </p:nvSpPr>
        <p:spPr bwMode="auto">
          <a:xfrm flipH="1">
            <a:off x="2776538" y="4625975"/>
            <a:ext cx="2522537" cy="328613"/>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04" name="Line 19"/>
          <p:cNvSpPr>
            <a:spLocks noChangeShapeType="1"/>
          </p:cNvSpPr>
          <p:nvPr/>
        </p:nvSpPr>
        <p:spPr bwMode="auto">
          <a:xfrm flipH="1">
            <a:off x="2773363" y="4319588"/>
            <a:ext cx="3021012" cy="515937"/>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pic>
        <p:nvPicPr>
          <p:cNvPr id="8205" name="Picture 20"/>
          <p:cNvPicPr>
            <a:picLocks noChangeArrowheads="1" noChangeAspect="1"/>
          </p:cNvPicPr>
          <p:nvPr/>
        </p:nvPicPr>
        <p:blipFill>
          <a:blip cstate="screen" r:embed="rId10">
            <a:extLst>
              <a:ext uri="{28A0092B-C50C-407E-A947-70E740481C1C}">
                <a14:useLocalDpi xmlns:a14="http://schemas.microsoft.com/office/drawing/2010/main"/>
              </a:ext>
            </a:extLst>
          </a:blip>
          <a:srcRect/>
          <a:stretch>
            <a:fillRect/>
          </a:stretch>
        </p:blipFill>
        <p:spPr bwMode="auto">
          <a:xfrm>
            <a:off x="3132138" y="5175250"/>
            <a:ext cx="3911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1"/>
          <p:cNvPicPr>
            <a:picLocks noChangeArrowheads="1"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7245350" y="5132388"/>
            <a:ext cx="189865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 Box 22"/>
          <p:cNvSpPr txBox="1">
            <a:spLocks noChangeArrowheads="1"/>
          </p:cNvSpPr>
          <p:nvPr/>
        </p:nvSpPr>
        <p:spPr bwMode="auto">
          <a:xfrm>
            <a:off x="4910138" y="2762250"/>
            <a:ext cx="5175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4</a:t>
            </a:r>
          </a:p>
        </p:txBody>
      </p:sp>
      <p:sp>
        <p:nvSpPr>
          <p:cNvPr id="8208" name="Text Box 23"/>
          <p:cNvSpPr txBox="1">
            <a:spLocks noChangeArrowheads="1"/>
          </p:cNvSpPr>
          <p:nvPr/>
        </p:nvSpPr>
        <p:spPr bwMode="auto">
          <a:xfrm>
            <a:off x="6273800" y="925513"/>
            <a:ext cx="508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3</a:t>
            </a:r>
          </a:p>
        </p:txBody>
      </p:sp>
      <p:sp>
        <p:nvSpPr>
          <p:cNvPr id="8209" name="Text Box 24"/>
          <p:cNvSpPr txBox="1">
            <a:spLocks noChangeArrowheads="1"/>
          </p:cNvSpPr>
          <p:nvPr/>
        </p:nvSpPr>
        <p:spPr bwMode="auto">
          <a:xfrm>
            <a:off x="4475163" y="315913"/>
            <a:ext cx="508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2</a:t>
            </a:r>
          </a:p>
        </p:txBody>
      </p:sp>
      <p:sp>
        <p:nvSpPr>
          <p:cNvPr id="8210" name="Text Box 25"/>
          <p:cNvSpPr txBox="1">
            <a:spLocks noChangeArrowheads="1"/>
          </p:cNvSpPr>
          <p:nvPr/>
        </p:nvSpPr>
        <p:spPr bwMode="auto">
          <a:xfrm>
            <a:off x="3181350" y="6376988"/>
            <a:ext cx="508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8</a:t>
            </a:r>
          </a:p>
        </p:txBody>
      </p:sp>
      <p:sp>
        <p:nvSpPr>
          <p:cNvPr id="8211" name="Text Box 26"/>
          <p:cNvSpPr txBox="1">
            <a:spLocks noChangeArrowheads="1"/>
          </p:cNvSpPr>
          <p:nvPr/>
        </p:nvSpPr>
        <p:spPr bwMode="auto">
          <a:xfrm>
            <a:off x="3059113" y="4797425"/>
            <a:ext cx="508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6</a:t>
            </a:r>
          </a:p>
        </p:txBody>
      </p:sp>
      <p:sp>
        <p:nvSpPr>
          <p:cNvPr id="8212" name="Text Box 27"/>
          <p:cNvSpPr txBox="1">
            <a:spLocks noChangeArrowheads="1"/>
          </p:cNvSpPr>
          <p:nvPr/>
        </p:nvSpPr>
        <p:spPr bwMode="auto">
          <a:xfrm>
            <a:off x="873125" y="3975100"/>
            <a:ext cx="438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5</a:t>
            </a:r>
          </a:p>
        </p:txBody>
      </p:sp>
      <p:sp>
        <p:nvSpPr>
          <p:cNvPr id="8213" name="Text Box 28"/>
          <p:cNvSpPr txBox="1">
            <a:spLocks noChangeArrowheads="1"/>
          </p:cNvSpPr>
          <p:nvPr/>
        </p:nvSpPr>
        <p:spPr bwMode="auto">
          <a:xfrm>
            <a:off x="8636000" y="4797425"/>
            <a:ext cx="508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7</a:t>
            </a:r>
          </a:p>
        </p:txBody>
      </p:sp>
      <p:sp>
        <p:nvSpPr>
          <p:cNvPr id="8214" name="Text Box 29"/>
          <p:cNvSpPr txBox="1">
            <a:spLocks noChangeArrowheads="1"/>
          </p:cNvSpPr>
          <p:nvPr/>
        </p:nvSpPr>
        <p:spPr bwMode="auto">
          <a:xfrm>
            <a:off x="3646488" y="6173788"/>
            <a:ext cx="2689225" cy="481012"/>
          </a:xfrm>
          <a:prstGeom prst="rect">
            <a:avLst/>
          </a:prstGeom>
          <a:noFill/>
          <a:ln cmpd="dbl"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400">
                <a:latin charset="0" panose="020B0604020202020204" pitchFamily="34" typeface="Arial"/>
              </a:rPr>
              <a:t>Филогенетик таҳлил</a:t>
            </a:r>
            <a:endParaRPr altLang="ru-RU" b="1" lang="ru-RU" sz="1800">
              <a:latin charset="0" panose="020B0604020202020204" pitchFamily="34" typeface="Arial"/>
            </a:endParaRPr>
          </a:p>
        </p:txBody>
      </p:sp>
      <p:sp>
        <p:nvSpPr>
          <p:cNvPr id="8215" name="Line 30"/>
          <p:cNvSpPr>
            <a:spLocks noChangeShapeType="1"/>
          </p:cNvSpPr>
          <p:nvPr/>
        </p:nvSpPr>
        <p:spPr bwMode="auto">
          <a:xfrm flipH="1">
            <a:off x="6545263" y="6337300"/>
            <a:ext cx="415925" cy="71438"/>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16" name="Line 31"/>
          <p:cNvSpPr>
            <a:spLocks noChangeShapeType="1"/>
          </p:cNvSpPr>
          <p:nvPr/>
        </p:nvSpPr>
        <p:spPr bwMode="auto">
          <a:xfrm>
            <a:off x="4564063" y="1011238"/>
            <a:ext cx="361950" cy="69850"/>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17" name="Line 32"/>
          <p:cNvSpPr>
            <a:spLocks noChangeShapeType="1"/>
          </p:cNvSpPr>
          <p:nvPr/>
        </p:nvSpPr>
        <p:spPr bwMode="auto">
          <a:xfrm>
            <a:off x="7088188" y="5661025"/>
            <a:ext cx="265112" cy="122238"/>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18" name="Line 33"/>
          <p:cNvSpPr>
            <a:spLocks noChangeShapeType="1"/>
          </p:cNvSpPr>
          <p:nvPr/>
        </p:nvSpPr>
        <p:spPr bwMode="auto">
          <a:xfrm flipV="1">
            <a:off x="2771775" y="5651500"/>
            <a:ext cx="508000" cy="1588"/>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19" name="Line 34"/>
          <p:cNvSpPr>
            <a:spLocks noChangeShapeType="1"/>
          </p:cNvSpPr>
          <p:nvPr/>
        </p:nvSpPr>
        <p:spPr bwMode="auto">
          <a:xfrm flipH="1">
            <a:off x="5240338" y="2906713"/>
            <a:ext cx="842962" cy="152400"/>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20" name="Line 35"/>
          <p:cNvSpPr>
            <a:spLocks noChangeShapeType="1"/>
          </p:cNvSpPr>
          <p:nvPr/>
        </p:nvSpPr>
        <p:spPr bwMode="auto">
          <a:xfrm>
            <a:off x="6115050" y="1409700"/>
            <a:ext cx="393700" cy="228600"/>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grpSp>
        <p:nvGrpSpPr>
          <p:cNvPr id="8221" name="Group 36"/>
          <p:cNvGrpSpPr>
            <a:grpSpLocks/>
          </p:cNvGrpSpPr>
          <p:nvPr/>
        </p:nvGrpSpPr>
        <p:grpSpPr bwMode="auto">
          <a:xfrm>
            <a:off x="5360988" y="4235450"/>
            <a:ext cx="369887" cy="447675"/>
            <a:chOff x="4524" y="1593"/>
            <a:chExt cx="737" cy="1195"/>
          </a:xfrm>
        </p:grpSpPr>
        <p:grpSp>
          <p:nvGrpSpPr>
            <p:cNvPr id="8261" name="Group 37"/>
            <p:cNvGrpSpPr>
              <a:grpSpLocks/>
            </p:cNvGrpSpPr>
            <p:nvPr/>
          </p:nvGrpSpPr>
          <p:grpSpPr bwMode="auto">
            <a:xfrm>
              <a:off x="4666" y="1593"/>
              <a:ext cx="520" cy="1195"/>
              <a:chOff x="4712" y="1678"/>
              <a:chExt cx="520" cy="1195"/>
            </a:xfrm>
          </p:grpSpPr>
          <p:pic>
            <p:nvPicPr>
              <p:cNvPr id="8264" name="Picture 38"/>
              <p:cNvPicPr>
                <a:picLocks noChangeArrowheads="1" noChangeAspect="1"/>
              </p:cNvPicPr>
              <p:nvPr/>
            </p:nvPicPr>
            <p:blipFill>
              <a:blip cstate="screen" r:embed="rId12">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5" name="Picture 39"/>
              <p:cNvPicPr>
                <a:picLocks noChangeArrowheads="1" noChangeAspect="1"/>
              </p:cNvPicPr>
              <p:nvPr/>
            </p:nvPicPr>
            <p:blipFill>
              <a:blip cstate="screen" r:embed="rId13">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6" name="Picture 40"/>
              <p:cNvPicPr>
                <a:picLocks noChangeArrowheads="1" noChangeAspect="1"/>
              </p:cNvPicPr>
              <p:nvPr/>
            </p:nvPicPr>
            <p:blipFill>
              <a:blip cstate="screen" r:embed="rId14">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7" name="Picture 41"/>
              <p:cNvPicPr>
                <a:picLocks noChangeArrowheads="1" noChangeAspect="1"/>
              </p:cNvPicPr>
              <p:nvPr/>
            </p:nvPicPr>
            <p:blipFill>
              <a:blip cstate="screen" r:embed="rId15">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62" name="Rectangle 42"/>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63" name="Rectangle 43"/>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grpSp>
        <p:nvGrpSpPr>
          <p:cNvPr id="8222" name="Group 44"/>
          <p:cNvGrpSpPr>
            <a:grpSpLocks/>
          </p:cNvGrpSpPr>
          <p:nvPr/>
        </p:nvGrpSpPr>
        <p:grpSpPr bwMode="auto">
          <a:xfrm>
            <a:off x="5722938" y="4119563"/>
            <a:ext cx="360362" cy="527050"/>
            <a:chOff x="4524" y="1593"/>
            <a:chExt cx="737" cy="1195"/>
          </a:xfrm>
        </p:grpSpPr>
        <p:grpSp>
          <p:nvGrpSpPr>
            <p:cNvPr id="8254" name="Group 45"/>
            <p:cNvGrpSpPr>
              <a:grpSpLocks/>
            </p:cNvGrpSpPr>
            <p:nvPr/>
          </p:nvGrpSpPr>
          <p:grpSpPr bwMode="auto">
            <a:xfrm>
              <a:off x="4666" y="1593"/>
              <a:ext cx="520" cy="1195"/>
              <a:chOff x="4712" y="1678"/>
              <a:chExt cx="520" cy="1195"/>
            </a:xfrm>
          </p:grpSpPr>
          <p:pic>
            <p:nvPicPr>
              <p:cNvPr id="8257" name="Picture 46"/>
              <p:cNvPicPr>
                <a:picLocks noChangeArrowheads="1" noChangeAspect="1"/>
              </p:cNvPicPr>
              <p:nvPr/>
            </p:nvPicPr>
            <p:blipFill>
              <a:blip cstate="screen" r:embed="rId4">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8" name="Picture 47"/>
              <p:cNvPicPr>
                <a:picLocks noChangeArrowheads="1" noChangeAspect="1"/>
              </p:cNvPicPr>
              <p:nvPr/>
            </p:nvPicPr>
            <p:blipFill>
              <a:blip cstate="screen" r:embed="rId16">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9" name="Picture 48"/>
              <p:cNvPicPr>
                <a:picLocks noChangeArrowheads="1" noChangeAspect="1"/>
              </p:cNvPicPr>
              <p:nvPr/>
            </p:nvPicPr>
            <p:blipFill>
              <a:blip cstate="screen" r:embed="rId17">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0" name="Picture 49"/>
              <p:cNvPicPr>
                <a:picLocks noChangeArrowheads="1" noChangeAspect="1"/>
              </p:cNvPicPr>
              <p:nvPr/>
            </p:nvPicPr>
            <p:blipFill>
              <a:blip cstate="screen" r:embed="rId18">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55" name="Rectangle 50"/>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56" name="Rectangle 51"/>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grpSp>
        <p:nvGrpSpPr>
          <p:cNvPr id="8223" name="Group 52"/>
          <p:cNvGrpSpPr>
            <a:grpSpLocks/>
          </p:cNvGrpSpPr>
          <p:nvPr/>
        </p:nvGrpSpPr>
        <p:grpSpPr bwMode="auto">
          <a:xfrm>
            <a:off x="4910138" y="4357688"/>
            <a:ext cx="339725" cy="496887"/>
            <a:chOff x="4524" y="1593"/>
            <a:chExt cx="737" cy="1195"/>
          </a:xfrm>
        </p:grpSpPr>
        <p:grpSp>
          <p:nvGrpSpPr>
            <p:cNvPr id="8247" name="Group 53"/>
            <p:cNvGrpSpPr>
              <a:grpSpLocks/>
            </p:cNvGrpSpPr>
            <p:nvPr/>
          </p:nvGrpSpPr>
          <p:grpSpPr bwMode="auto">
            <a:xfrm>
              <a:off x="4666" y="1593"/>
              <a:ext cx="520" cy="1195"/>
              <a:chOff x="4712" y="1678"/>
              <a:chExt cx="520" cy="1195"/>
            </a:xfrm>
          </p:grpSpPr>
          <p:pic>
            <p:nvPicPr>
              <p:cNvPr id="8250" name="Picture 54"/>
              <p:cNvPicPr>
                <a:picLocks noChangeArrowheads="1" noChangeAspect="1"/>
              </p:cNvPicPr>
              <p:nvPr/>
            </p:nvPicPr>
            <p:blipFill>
              <a:blip cstate="screen" r:embed="rId19">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1" name="Picture 55"/>
              <p:cNvPicPr>
                <a:picLocks noChangeArrowheads="1" noChangeAspect="1"/>
              </p:cNvPicPr>
              <p:nvPr/>
            </p:nvPicPr>
            <p:blipFill>
              <a:blip cstate="screen" r:embed="rId20">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2" name="Picture 56"/>
              <p:cNvPicPr>
                <a:picLocks noChangeArrowheads="1" noChangeAspect="1"/>
              </p:cNvPicPr>
              <p:nvPr/>
            </p:nvPicPr>
            <p:blipFill>
              <a:blip cstate="screen" r:embed="rId21">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3" name="Picture 57"/>
              <p:cNvPicPr>
                <a:picLocks noChangeArrowheads="1" noChangeAspect="1"/>
              </p:cNvPicPr>
              <p:nvPr/>
            </p:nvPicPr>
            <p:blipFill>
              <a:blip cstate="screen" r:embed="rId22">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48" name="Rectangle 58"/>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49" name="Rectangle 59"/>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grpSp>
        <p:nvGrpSpPr>
          <p:cNvPr id="8224" name="Group 60"/>
          <p:cNvGrpSpPr>
            <a:grpSpLocks/>
          </p:cNvGrpSpPr>
          <p:nvPr/>
        </p:nvGrpSpPr>
        <p:grpSpPr bwMode="auto">
          <a:xfrm>
            <a:off x="5203825" y="4352925"/>
            <a:ext cx="339725" cy="496888"/>
            <a:chOff x="4524" y="1593"/>
            <a:chExt cx="737" cy="1195"/>
          </a:xfrm>
        </p:grpSpPr>
        <p:grpSp>
          <p:nvGrpSpPr>
            <p:cNvPr id="8240" name="Group 61"/>
            <p:cNvGrpSpPr>
              <a:grpSpLocks/>
            </p:cNvGrpSpPr>
            <p:nvPr/>
          </p:nvGrpSpPr>
          <p:grpSpPr bwMode="auto">
            <a:xfrm>
              <a:off x="4666" y="1593"/>
              <a:ext cx="520" cy="1195"/>
              <a:chOff x="4712" y="1678"/>
              <a:chExt cx="520" cy="1195"/>
            </a:xfrm>
          </p:grpSpPr>
          <p:pic>
            <p:nvPicPr>
              <p:cNvPr id="8243" name="Picture 62"/>
              <p:cNvPicPr>
                <a:picLocks noChangeArrowheads="1" noChangeAspect="1"/>
              </p:cNvPicPr>
              <p:nvPr/>
            </p:nvPicPr>
            <p:blipFill>
              <a:blip cstate="screen" r:embed="rId19">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4" name="Picture 63"/>
              <p:cNvPicPr>
                <a:picLocks noChangeArrowheads="1" noChangeAspect="1"/>
              </p:cNvPicPr>
              <p:nvPr/>
            </p:nvPicPr>
            <p:blipFill>
              <a:blip cstate="screen" r:embed="rId20">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5" name="Picture 64"/>
              <p:cNvPicPr>
                <a:picLocks noChangeArrowheads="1" noChangeAspect="1"/>
              </p:cNvPicPr>
              <p:nvPr/>
            </p:nvPicPr>
            <p:blipFill>
              <a:blip cstate="screen" r:embed="rId21">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46" name="Picture 65"/>
              <p:cNvPicPr>
                <a:picLocks noChangeArrowheads="1" noChangeAspect="1"/>
              </p:cNvPicPr>
              <p:nvPr/>
            </p:nvPicPr>
            <p:blipFill>
              <a:blip cstate="screen" r:embed="rId22">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41" name="Rectangle 66"/>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42" name="Rectangle 67"/>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grpSp>
        <p:nvGrpSpPr>
          <p:cNvPr id="8225" name="Group 68"/>
          <p:cNvGrpSpPr>
            <a:grpSpLocks/>
          </p:cNvGrpSpPr>
          <p:nvPr/>
        </p:nvGrpSpPr>
        <p:grpSpPr bwMode="auto">
          <a:xfrm>
            <a:off x="5511800" y="4638675"/>
            <a:ext cx="339725" cy="496888"/>
            <a:chOff x="4524" y="1593"/>
            <a:chExt cx="737" cy="1195"/>
          </a:xfrm>
        </p:grpSpPr>
        <p:grpSp>
          <p:nvGrpSpPr>
            <p:cNvPr id="8233" name="Group 69"/>
            <p:cNvGrpSpPr>
              <a:grpSpLocks/>
            </p:cNvGrpSpPr>
            <p:nvPr/>
          </p:nvGrpSpPr>
          <p:grpSpPr bwMode="auto">
            <a:xfrm>
              <a:off x="4666" y="1593"/>
              <a:ext cx="520" cy="1195"/>
              <a:chOff x="4712" y="1678"/>
              <a:chExt cx="520" cy="1195"/>
            </a:xfrm>
          </p:grpSpPr>
          <p:pic>
            <p:nvPicPr>
              <p:cNvPr id="8236" name="Picture 70"/>
              <p:cNvPicPr>
                <a:picLocks noChangeArrowheads="1" noChangeAspect="1"/>
              </p:cNvPicPr>
              <p:nvPr/>
            </p:nvPicPr>
            <p:blipFill>
              <a:blip cstate="screen" r:embed="rId19">
                <a:extLst>
                  <a:ext uri="{28A0092B-C50C-407E-A947-70E740481C1C}">
                    <a14:useLocalDpi xmlns:a14="http://schemas.microsoft.com/office/drawing/2010/main"/>
                  </a:ext>
                </a:extLst>
              </a:blip>
              <a:srcRect/>
              <a:stretch>
                <a:fillRect/>
              </a:stretch>
            </p:blipFill>
            <p:spPr bwMode="auto">
              <a:xfrm>
                <a:off x="4723" y="1678"/>
                <a:ext cx="509"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Picture 71"/>
              <p:cNvPicPr>
                <a:picLocks noChangeArrowheads="1" noChangeAspect="1"/>
              </p:cNvPicPr>
              <p:nvPr/>
            </p:nvPicPr>
            <p:blipFill>
              <a:blip cstate="screen" r:embed="rId20">
                <a:extLst>
                  <a:ext uri="{28A0092B-C50C-407E-A947-70E740481C1C}">
                    <a14:useLocalDpi xmlns:a14="http://schemas.microsoft.com/office/drawing/2010/main"/>
                  </a:ext>
                </a:extLst>
              </a:blip>
              <a:srcRect/>
              <a:stretch>
                <a:fillRect/>
              </a:stretch>
            </p:blipFill>
            <p:spPr bwMode="auto">
              <a:xfrm rot="7010469">
                <a:off x="4604" y="2041"/>
                <a:ext cx="624"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72"/>
              <p:cNvPicPr>
                <a:picLocks noChangeArrowheads="1" noChangeAspect="1"/>
              </p:cNvPicPr>
              <p:nvPr/>
            </p:nvPicPr>
            <p:blipFill>
              <a:blip cstate="screen" r:embed="rId21">
                <a:extLst>
                  <a:ext uri="{28A0092B-C50C-407E-A947-70E740481C1C}">
                    <a14:useLocalDpi xmlns:a14="http://schemas.microsoft.com/office/drawing/2010/main"/>
                  </a:ext>
                </a:extLst>
              </a:blip>
              <a:srcRect/>
              <a:stretch>
                <a:fillRect/>
              </a:stretch>
            </p:blipFill>
            <p:spPr bwMode="auto">
              <a:xfrm>
                <a:off x="4723" y="1678"/>
                <a:ext cx="156"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9" name="Picture 73"/>
              <p:cNvPicPr>
                <a:picLocks noChangeArrowheads="1" noChangeAspect="1"/>
              </p:cNvPicPr>
              <p:nvPr/>
            </p:nvPicPr>
            <p:blipFill>
              <a:blip cstate="screen" r:embed="rId22">
                <a:extLst>
                  <a:ext uri="{28A0092B-C50C-407E-A947-70E740481C1C}">
                    <a14:useLocalDpi xmlns:a14="http://schemas.microsoft.com/office/drawing/2010/main"/>
                  </a:ext>
                </a:extLst>
              </a:blip>
              <a:srcRect/>
              <a:stretch>
                <a:fillRect/>
              </a:stretch>
            </p:blipFill>
            <p:spPr bwMode="auto">
              <a:xfrm>
                <a:off x="5091" y="1678"/>
                <a:ext cx="132" cy="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34" name="Rectangle 74"/>
            <p:cNvSpPr>
              <a:spLocks noChangeArrowheads="1"/>
            </p:cNvSpPr>
            <p:nvPr/>
          </p:nvSpPr>
          <p:spPr bwMode="auto">
            <a:xfrm>
              <a:off x="4524" y="2245"/>
              <a:ext cx="170" cy="3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sp>
          <p:nvSpPr>
            <p:cNvPr id="8235" name="Rectangle 75"/>
            <p:cNvSpPr>
              <a:spLocks noChangeArrowheads="1"/>
            </p:cNvSpPr>
            <p:nvPr/>
          </p:nvSpPr>
          <p:spPr bwMode="auto">
            <a:xfrm>
              <a:off x="5148" y="1593"/>
              <a:ext cx="113" cy="2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endParaRPr altLang="ru-RU" lang="ru-RU" sz="1800">
                <a:latin charset="0" panose="020B0604020202020204" pitchFamily="34" typeface="Arial"/>
              </a:endParaRPr>
            </a:p>
          </p:txBody>
        </p:sp>
      </p:grpSp>
      <p:sp>
        <p:nvSpPr>
          <p:cNvPr id="8226" name="Line 76"/>
          <p:cNvSpPr>
            <a:spLocks noChangeShapeType="1"/>
          </p:cNvSpPr>
          <p:nvPr/>
        </p:nvSpPr>
        <p:spPr bwMode="auto">
          <a:xfrm flipH="1">
            <a:off x="2741613" y="4926013"/>
            <a:ext cx="2803525" cy="160337"/>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27" name="Line 77"/>
          <p:cNvSpPr>
            <a:spLocks noChangeShapeType="1"/>
          </p:cNvSpPr>
          <p:nvPr/>
        </p:nvSpPr>
        <p:spPr bwMode="auto">
          <a:xfrm>
            <a:off x="3813175" y="2781300"/>
            <a:ext cx="1460500" cy="1531938"/>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28" name="Line 78"/>
          <p:cNvSpPr>
            <a:spLocks noChangeShapeType="1"/>
          </p:cNvSpPr>
          <p:nvPr/>
        </p:nvSpPr>
        <p:spPr bwMode="auto">
          <a:xfrm>
            <a:off x="4022725" y="2797175"/>
            <a:ext cx="1701800" cy="1360488"/>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29" name="Line 79"/>
          <p:cNvSpPr>
            <a:spLocks noChangeShapeType="1"/>
          </p:cNvSpPr>
          <p:nvPr/>
        </p:nvSpPr>
        <p:spPr bwMode="auto">
          <a:xfrm>
            <a:off x="4213225" y="3111500"/>
            <a:ext cx="1449388" cy="1520825"/>
          </a:xfrm>
          <a:prstGeom prst="line">
            <a:avLst/>
          </a:prstGeom>
          <a:noFill/>
          <a:ln w="9525">
            <a:solidFill>
              <a:srgbClr val="000000"/>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30" name="Line 80"/>
          <p:cNvSpPr>
            <a:spLocks noChangeShapeType="1"/>
          </p:cNvSpPr>
          <p:nvPr/>
        </p:nvSpPr>
        <p:spPr bwMode="auto">
          <a:xfrm>
            <a:off x="2381250" y="842963"/>
            <a:ext cx="395288" cy="0"/>
          </a:xfrm>
          <a:prstGeom prst="line">
            <a:avLst/>
          </a:prstGeom>
          <a:noFill/>
          <a:ln w="57150">
            <a:solidFill>
              <a:schemeClr val="tx1"/>
            </a:solidFill>
            <a:round/>
            <a:headEnd/>
            <a:tailEnd len="med" type="triangle" w="med"/>
          </a:ln>
          <a:extLst>
            <a:ext uri="{909E8E84-426E-40DD-AFC4-6F175D3DCCD1}">
              <a14:hiddenFill xmlns:a14="http://schemas.microsoft.com/office/drawing/2010/main">
                <a:noFill/>
              </a14:hiddenFill>
            </a:ext>
          </a:extLst>
        </p:spPr>
        <p:txBody>
          <a:bodyPr/>
          <a:lstStyle/>
          <a:p>
            <a:endParaRPr lang="ru-RU"/>
          </a:p>
        </p:txBody>
      </p:sp>
      <p:sp>
        <p:nvSpPr>
          <p:cNvPr id="8231" name="Text Box 81"/>
          <p:cNvSpPr txBox="1">
            <a:spLocks noChangeArrowheads="1"/>
          </p:cNvSpPr>
          <p:nvPr/>
        </p:nvSpPr>
        <p:spPr bwMode="auto">
          <a:xfrm>
            <a:off x="279400" y="406400"/>
            <a:ext cx="2081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algn="ctr" eaLnBrk="1" hangingPunct="1">
              <a:spcBef>
                <a:spcPct val="50000"/>
              </a:spcBef>
              <a:buFontTx/>
              <a:buNone/>
            </a:pPr>
            <a:r>
              <a:rPr altLang="ru-RU" b="1" lang="uz-Cyrl-UZ" sz="1800">
                <a:solidFill>
                  <a:srgbClr val="7030A0"/>
                </a:solidFill>
                <a:latin charset="0" panose="020B0604020202020204" pitchFamily="34" typeface="Arial"/>
              </a:rPr>
              <a:t>Йиғилган термит намуналаридан ДНК ажратиб олиш ва бошқа молекуляр-генетик  услублар</a:t>
            </a:r>
            <a:endParaRPr altLang="ru-RU" b="1" lang="ru-RU" sz="1800">
              <a:solidFill>
                <a:srgbClr val="7030A0"/>
              </a:solidFill>
              <a:latin charset="0" panose="020B0604020202020204" pitchFamily="34" typeface="Arial"/>
            </a:endParaRPr>
          </a:p>
        </p:txBody>
      </p:sp>
      <p:sp>
        <p:nvSpPr>
          <p:cNvPr id="8232" name="Text Box 82"/>
          <p:cNvSpPr txBox="1">
            <a:spLocks noChangeArrowheads="1"/>
          </p:cNvSpPr>
          <p:nvPr/>
        </p:nvSpPr>
        <p:spPr bwMode="auto">
          <a:xfrm>
            <a:off x="2200275" y="149225"/>
            <a:ext cx="5080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charset="0" panose="020B0604020202020204" pitchFamily="34" typeface="Arial"/>
              <a:buChar char="•"/>
              <a:defRPr sz="3200">
                <a:solidFill>
                  <a:schemeClr val="tx1"/>
                </a:solidFill>
                <a:latin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defRPr>
            </a:lvl9pPr>
          </a:lstStyle>
          <a:p>
            <a:pPr eaLnBrk="1" hangingPunct="1">
              <a:spcBef>
                <a:spcPct val="0"/>
              </a:spcBef>
              <a:buFontTx/>
              <a:buNone/>
            </a:pPr>
            <a:r>
              <a:rPr altLang="ru-RU" b="1" lang="ru-RU" sz="1800">
                <a:latin charset="0" panose="020B0604020202020204" pitchFamily="34" typeface="Arial"/>
              </a:rPr>
              <a:t>1</a:t>
            </a:r>
          </a:p>
        </p:txBody>
      </p:sp>
    </p:spTree>
    <p:extLst>
      <p:ext uri="{BB962C8B-B14F-4D97-AF65-F5344CB8AC3E}">
        <p14:creationId xmlns:p14="http://schemas.microsoft.com/office/powerpoint/2010/main" val="390085417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500034" y="3929066"/>
            <a:ext cx="8215370" cy="1571636"/>
          </a:xfrm>
          <a:solidFill>
            <a:schemeClr val="bg1"/>
          </a:solidFill>
        </p:spPr>
        <p:txBody>
          <a:bodyPr>
            <a:normAutofit/>
          </a:bodyPr>
          <a:lstStyle/>
          <a:p>
            <a:pPr marL="3175" indent="39688" algn="just">
              <a:buNone/>
            </a:pPr>
            <a:r>
              <a:rPr lang="uz-Cyrl-UZ" sz="1800" i="1" dirty="0" smtClean="0">
                <a:solidFill>
                  <a:srgbClr val="7030A0"/>
                </a:solidFill>
                <a:latin typeface="Times New Roman" panose="02020603050405020304" pitchFamily="18" charset="0"/>
                <a:cs typeface="Times New Roman" panose="02020603050405020304" pitchFamily="18" charset="0"/>
              </a:rPr>
              <a:t>      Anacanthotermes</a:t>
            </a:r>
            <a:r>
              <a:rPr lang="uz-Cyrl-UZ" sz="1800" dirty="0" smtClean="0">
                <a:solidFill>
                  <a:srgbClr val="7030A0"/>
                </a:solidFill>
                <a:latin typeface="Times New Roman" panose="02020603050405020304" pitchFamily="18" charset="0"/>
                <a:cs typeface="Times New Roman" panose="02020603050405020304" pitchFamily="18" charset="0"/>
              </a:rPr>
              <a:t> </a:t>
            </a:r>
            <a:r>
              <a:rPr lang="uz-Cyrl-UZ" sz="1800" dirty="0">
                <a:solidFill>
                  <a:srgbClr val="7030A0"/>
                </a:solidFill>
                <a:latin typeface="Times New Roman" panose="02020603050405020304" pitchFamily="18" charset="0"/>
                <a:cs typeface="Times New Roman" panose="02020603050405020304" pitchFamily="18" charset="0"/>
              </a:rPr>
              <a:t>авлодига мансуб, морфологик жиҳатдан бир-бирига жуда </a:t>
            </a:r>
            <a:r>
              <a:rPr lang="uz-Cyrl-UZ" sz="1800" dirty="0" smtClean="0">
                <a:solidFill>
                  <a:srgbClr val="7030A0"/>
                </a:solidFill>
                <a:latin typeface="Times New Roman" panose="02020603050405020304" pitchFamily="18" charset="0"/>
                <a:cs typeface="Times New Roman" panose="02020603050405020304" pitchFamily="18" charset="0"/>
              </a:rPr>
              <a:t>ўхшаш бўлган </a:t>
            </a:r>
            <a:r>
              <a:rPr lang="uz-Cyrl-UZ" sz="1800" dirty="0">
                <a:solidFill>
                  <a:srgbClr val="7030A0"/>
                </a:solidFill>
                <a:latin typeface="Times New Roman" panose="02020603050405020304" pitchFamily="18" charset="0"/>
                <a:cs typeface="Times New Roman" panose="02020603050405020304" pitchFamily="18" charset="0"/>
              </a:rPr>
              <a:t>2 та </a:t>
            </a:r>
            <a:r>
              <a:rPr lang="uz-Cyrl-UZ" sz="1800" dirty="0" smtClean="0">
                <a:solidFill>
                  <a:srgbClr val="7030A0"/>
                </a:solidFill>
                <a:latin typeface="Times New Roman" panose="02020603050405020304" pitchFamily="18" charset="0"/>
                <a:cs typeface="Times New Roman" panose="02020603050405020304" pitchFamily="18" charset="0"/>
              </a:rPr>
              <a:t>турни </a:t>
            </a:r>
            <a:r>
              <a:rPr lang="uz-Cyrl-UZ" sz="1800" dirty="0">
                <a:solidFill>
                  <a:srgbClr val="7030A0"/>
                </a:solidFill>
                <a:latin typeface="Times New Roman" panose="02020603050405020304" pitchFamily="18" charset="0"/>
                <a:cs typeface="Times New Roman" panose="02020603050405020304" pitchFamily="18" charset="0"/>
              </a:rPr>
              <a:t>идентификация қилиш учун яқин турларни солиштиришда ўзининг самарадорлигини намоён этган 2 та генетик маркерлар: рРНК ядровий генлари ички транскрибтик спейсерлари (ITS1 и ITS2) ва митохондриал ген СO</a:t>
            </a:r>
            <a:r>
              <a:rPr lang="uz-Latn-UZ" sz="1800" dirty="0">
                <a:solidFill>
                  <a:srgbClr val="7030A0"/>
                </a:solidFill>
                <a:latin typeface="Times New Roman" panose="02020603050405020304" pitchFamily="18" charset="0"/>
                <a:cs typeface="Times New Roman" panose="02020603050405020304" pitchFamily="18" charset="0"/>
              </a:rPr>
              <a:t>I</a:t>
            </a:r>
            <a:r>
              <a:rPr lang="uz-Cyrl-UZ" sz="1800" dirty="0">
                <a:solidFill>
                  <a:srgbClr val="7030A0"/>
                </a:solidFill>
                <a:latin typeface="Times New Roman" panose="02020603050405020304" pitchFamily="18" charset="0"/>
                <a:cs typeface="Times New Roman" panose="02020603050405020304" pitchFamily="18" charset="0"/>
              </a:rPr>
              <a:t> қўлланилди. </a:t>
            </a:r>
            <a:endParaRPr lang="ru-RU" dirty="0">
              <a:solidFill>
                <a:srgbClr val="7030A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8662" y="428604"/>
            <a:ext cx="3331832" cy="238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0628" y="357166"/>
            <a:ext cx="3311312" cy="32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25899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bwMode="auto">
          <a:xfrm>
            <a:off x="5219700" y="4617244"/>
            <a:ext cx="3313510" cy="445294"/>
          </a:xfrm>
          <a:prstGeom prst="rect">
            <a:avLst/>
          </a:prstGeom>
          <a:noFill/>
          <a:ln w="9525">
            <a:noFill/>
            <a:miter lim="800000"/>
            <a:headEnd/>
            <a:tailEnd/>
          </a:ln>
        </p:spPr>
        <p:txBody>
          <a:bodyPr anchor="ctr"/>
          <a:lstStyle/>
          <a:p>
            <a:pPr>
              <a:defRPr/>
            </a:pPr>
            <a:endParaRPr lang="ru-RU" sz="1500" dirty="0">
              <a:latin typeface="+mj-lt"/>
              <a:ea typeface="+mj-ea"/>
              <a:cs typeface="+mj-cs"/>
            </a:endParaRPr>
          </a:p>
        </p:txBody>
      </p:sp>
      <p:sp>
        <p:nvSpPr>
          <p:cNvPr id="25603" name="Прямоугольник 7"/>
          <p:cNvSpPr>
            <a:spLocks noChangeArrowheads="1"/>
          </p:cNvSpPr>
          <p:nvPr/>
        </p:nvSpPr>
        <p:spPr bwMode="auto">
          <a:xfrm>
            <a:off x="4879182" y="4725591"/>
            <a:ext cx="350877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Century Gothic" panose="020B0502020202020204" pitchFamily="34" charset="0"/>
                <a:cs typeface="Arial" panose="020B0604020202020204" pitchFamily="34" charset="0"/>
              </a:defRPr>
            </a:lvl1pPr>
            <a:lvl2pPr marL="742950" indent="-285750">
              <a:defRPr u="sng">
                <a:solidFill>
                  <a:schemeClr val="tx1"/>
                </a:solidFill>
                <a:latin typeface="Century Gothic" panose="020B0502020202020204" pitchFamily="34" charset="0"/>
                <a:cs typeface="Arial" panose="020B0604020202020204" pitchFamily="34" charset="0"/>
              </a:defRPr>
            </a:lvl2pPr>
            <a:lvl3pPr marL="1143000" indent="-228600">
              <a:defRPr u="sng">
                <a:solidFill>
                  <a:schemeClr val="tx1"/>
                </a:solidFill>
                <a:latin typeface="Century Gothic" panose="020B0502020202020204" pitchFamily="34" charset="0"/>
                <a:cs typeface="Arial" panose="020B0604020202020204" pitchFamily="34" charset="0"/>
              </a:defRPr>
            </a:lvl3pPr>
            <a:lvl4pPr marL="1600200" indent="-228600">
              <a:defRPr u="sng">
                <a:solidFill>
                  <a:schemeClr val="tx1"/>
                </a:solidFill>
                <a:latin typeface="Century Gothic" panose="020B0502020202020204" pitchFamily="34" charset="0"/>
                <a:cs typeface="Arial" panose="020B0604020202020204" pitchFamily="34" charset="0"/>
              </a:defRPr>
            </a:lvl4pPr>
            <a:lvl5pPr marL="2057400" indent="-228600">
              <a:defRPr u="sng">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9pPr>
          </a:lstStyle>
          <a:p>
            <a:pPr algn="ctr"/>
            <a:r>
              <a:rPr lang="ru-RU" altLang="ru-RU" sz="1500" b="1" u="none">
                <a:latin typeface="Times New Roman" panose="02020603050405020304" pitchFamily="18" charset="0"/>
                <a:cs typeface="Times New Roman" panose="02020603050405020304" pitchFamily="18" charset="0"/>
              </a:rPr>
              <a:t>(Б)</a:t>
            </a:r>
          </a:p>
        </p:txBody>
      </p:sp>
      <p:pic>
        <p:nvPicPr>
          <p:cNvPr id="25604" name="Рисунок 90" descr="C:\Gulnara\ЭФ 2013 Термиты\2013-09-19.Анак.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888" y="2216944"/>
            <a:ext cx="356116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Рисунок 91" descr="C:\Gulnara\ЭФ 2013 Термиты\2013-09-19.01.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8448" y="2216944"/>
            <a:ext cx="3631406"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Прямоугольник 1"/>
          <p:cNvSpPr>
            <a:spLocks noChangeArrowheads="1"/>
          </p:cNvSpPr>
          <p:nvPr/>
        </p:nvSpPr>
        <p:spPr bwMode="auto">
          <a:xfrm>
            <a:off x="571472" y="214290"/>
            <a:ext cx="8205788" cy="16312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Century Gothic" panose="020B0502020202020204" pitchFamily="34" charset="0"/>
                <a:cs typeface="Arial" panose="020B0604020202020204" pitchFamily="34" charset="0"/>
              </a:defRPr>
            </a:lvl1pPr>
            <a:lvl2pPr marL="742950" indent="-285750">
              <a:defRPr u="sng">
                <a:solidFill>
                  <a:schemeClr val="tx1"/>
                </a:solidFill>
                <a:latin typeface="Century Gothic" panose="020B0502020202020204" pitchFamily="34" charset="0"/>
                <a:cs typeface="Arial" panose="020B0604020202020204" pitchFamily="34" charset="0"/>
              </a:defRPr>
            </a:lvl2pPr>
            <a:lvl3pPr marL="1143000" indent="-228600">
              <a:defRPr u="sng">
                <a:solidFill>
                  <a:schemeClr val="tx1"/>
                </a:solidFill>
                <a:latin typeface="Century Gothic" panose="020B0502020202020204" pitchFamily="34" charset="0"/>
                <a:cs typeface="Arial" panose="020B0604020202020204" pitchFamily="34" charset="0"/>
              </a:defRPr>
            </a:lvl3pPr>
            <a:lvl4pPr marL="1600200" indent="-228600">
              <a:defRPr u="sng">
                <a:solidFill>
                  <a:schemeClr val="tx1"/>
                </a:solidFill>
                <a:latin typeface="Century Gothic" panose="020B0502020202020204" pitchFamily="34" charset="0"/>
                <a:cs typeface="Arial" panose="020B0604020202020204" pitchFamily="34" charset="0"/>
              </a:defRPr>
            </a:lvl4pPr>
            <a:lvl5pPr marL="2057400" indent="-228600">
              <a:defRPr u="sng">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9pPr>
          </a:lstStyle>
          <a:p>
            <a:pPr algn="just"/>
            <a:r>
              <a:rPr lang="ru-RU" altLang="ru-RU" sz="2000" b="1" u="none" dirty="0">
                <a:solidFill>
                  <a:srgbClr val="7030A0"/>
                </a:solidFill>
                <a:latin typeface="Times New Roman" panose="02020603050405020304" pitchFamily="18" charset="0"/>
                <a:cs typeface="Times New Roman" panose="02020603050405020304" pitchFamily="18" charset="0"/>
              </a:rPr>
              <a:t>Электрофоретическое фракционирование ПЦР продуктов термитов рода  </a:t>
            </a:r>
            <a:r>
              <a:rPr lang="ru-RU" altLang="ru-RU" sz="2000" b="1" i="1" u="none" dirty="0" err="1">
                <a:solidFill>
                  <a:srgbClr val="7030A0"/>
                </a:solidFill>
                <a:latin typeface="Times New Roman" panose="02020603050405020304" pitchFamily="18" charset="0"/>
                <a:cs typeface="Times New Roman" panose="02020603050405020304" pitchFamily="18" charset="0"/>
              </a:rPr>
              <a:t>Anacanthotermes</a:t>
            </a:r>
            <a:r>
              <a:rPr lang="ru-RU" altLang="ru-RU" sz="2000" b="1" u="none" dirty="0">
                <a:solidFill>
                  <a:srgbClr val="7030A0"/>
                </a:solidFill>
                <a:latin typeface="Times New Roman" panose="02020603050405020304" pitchFamily="18" charset="0"/>
                <a:cs typeface="Times New Roman" panose="02020603050405020304" pitchFamily="18" charset="0"/>
              </a:rPr>
              <a:t>  области генов </a:t>
            </a:r>
            <a:r>
              <a:rPr lang="ru-RU" altLang="ru-RU" sz="2000" b="1" u="none" dirty="0" err="1">
                <a:solidFill>
                  <a:srgbClr val="7030A0"/>
                </a:solidFill>
                <a:latin typeface="Times New Roman" panose="02020603050405020304" pitchFamily="18" charset="0"/>
                <a:cs typeface="Times New Roman" panose="02020603050405020304" pitchFamily="18" charset="0"/>
              </a:rPr>
              <a:t>цитохромоксидазы</a:t>
            </a:r>
            <a:r>
              <a:rPr lang="ru-RU" altLang="ru-RU" sz="2000" b="1" u="none" dirty="0">
                <a:solidFill>
                  <a:srgbClr val="7030A0"/>
                </a:solidFill>
                <a:latin typeface="Times New Roman" panose="02020603050405020304" pitchFamily="18" charset="0"/>
                <a:cs typeface="Times New Roman" panose="02020603050405020304" pitchFamily="18" charset="0"/>
              </a:rPr>
              <a:t> субъединицы I – COI фрагмент Cox1F-sup</a:t>
            </a:r>
            <a:r>
              <a:rPr lang="uz-Cyrl-UZ" altLang="ru-RU" sz="2000" b="1" u="none" dirty="0">
                <a:solidFill>
                  <a:srgbClr val="7030A0"/>
                </a:solidFill>
                <a:latin typeface="Times New Roman" panose="02020603050405020304" pitchFamily="18" charset="0"/>
                <a:cs typeface="Times New Roman" panose="02020603050405020304" pitchFamily="18" charset="0"/>
              </a:rPr>
              <a:t>- </a:t>
            </a:r>
            <a:r>
              <a:rPr lang="ru-RU" altLang="ru-RU" sz="2000" b="1" u="none" dirty="0">
                <a:solidFill>
                  <a:srgbClr val="7030A0"/>
                </a:solidFill>
                <a:latin typeface="Times New Roman" panose="02020603050405020304" pitchFamily="18" charset="0"/>
                <a:cs typeface="Times New Roman" panose="02020603050405020304" pitchFamily="18" charset="0"/>
              </a:rPr>
              <a:t>Cox1Rsup (</a:t>
            </a:r>
            <a:r>
              <a:rPr lang="uz-Cyrl-UZ" altLang="ru-RU" sz="2000" b="1" u="none" dirty="0">
                <a:solidFill>
                  <a:srgbClr val="7030A0"/>
                </a:solidFill>
                <a:latin typeface="Times New Roman" panose="02020603050405020304" pitchFamily="18" charset="0"/>
                <a:cs typeface="Times New Roman" panose="02020603050405020304" pitchFamily="18" charset="0"/>
              </a:rPr>
              <a:t>А)</a:t>
            </a:r>
            <a:r>
              <a:rPr lang="ru-RU" altLang="ru-RU" sz="2000" b="1" u="none" dirty="0">
                <a:solidFill>
                  <a:srgbClr val="7030A0"/>
                </a:solidFill>
                <a:latin typeface="Times New Roman" panose="02020603050405020304" pitchFamily="18" charset="0"/>
                <a:cs typeface="Times New Roman" panose="02020603050405020304" pitchFamily="18" charset="0"/>
              </a:rPr>
              <a:t>, с рестрикцией продуктов амплификации с  использованием  </a:t>
            </a:r>
            <a:r>
              <a:rPr lang="ru-RU" altLang="ru-RU" sz="2000" b="1" u="none" dirty="0" err="1">
                <a:solidFill>
                  <a:srgbClr val="7030A0"/>
                </a:solidFill>
                <a:latin typeface="Times New Roman" panose="02020603050405020304" pitchFamily="18" charset="0"/>
                <a:cs typeface="Times New Roman" panose="02020603050405020304" pitchFamily="18" charset="0"/>
              </a:rPr>
              <a:t>эндонуклеазы</a:t>
            </a:r>
            <a:r>
              <a:rPr lang="ru-RU" altLang="ru-RU" sz="2000" b="1" u="none" dirty="0">
                <a:solidFill>
                  <a:srgbClr val="7030A0"/>
                </a:solidFill>
                <a:latin typeface="Times New Roman" panose="02020603050405020304" pitchFamily="18" charset="0"/>
                <a:cs typeface="Times New Roman" panose="02020603050405020304" pitchFamily="18" charset="0"/>
              </a:rPr>
              <a:t>  рестрикции  </a:t>
            </a:r>
            <a:r>
              <a:rPr lang="ru-RU" altLang="ru-RU" sz="2000" b="1" i="1" u="none" dirty="0" err="1">
                <a:solidFill>
                  <a:srgbClr val="7030A0"/>
                </a:solidFill>
                <a:latin typeface="Times New Roman" panose="02020603050405020304" pitchFamily="18" charset="0"/>
                <a:cs typeface="Times New Roman" panose="02020603050405020304" pitchFamily="18" charset="0"/>
              </a:rPr>
              <a:t>Hae</a:t>
            </a:r>
            <a:r>
              <a:rPr lang="ru-RU" altLang="ru-RU" sz="2000" b="1" i="1" u="none" dirty="0">
                <a:solidFill>
                  <a:srgbClr val="7030A0"/>
                </a:solidFill>
                <a:latin typeface="Times New Roman" panose="02020603050405020304" pitchFamily="18" charset="0"/>
                <a:cs typeface="Times New Roman" panose="02020603050405020304" pitchFamily="18" charset="0"/>
              </a:rPr>
              <a:t> (III) </a:t>
            </a:r>
            <a:r>
              <a:rPr lang="ru-RU" altLang="ru-RU" sz="2000" b="1" u="none" dirty="0">
                <a:solidFill>
                  <a:srgbClr val="7030A0"/>
                </a:solidFill>
                <a:latin typeface="Times New Roman" panose="02020603050405020304" pitchFamily="18" charset="0"/>
                <a:cs typeface="Times New Roman" panose="02020603050405020304" pitchFamily="18" charset="0"/>
              </a:rPr>
              <a:t>– GG/CC</a:t>
            </a:r>
            <a:r>
              <a:rPr lang="uz-Cyrl-UZ" altLang="ru-RU" sz="2000" b="1" u="none" dirty="0">
                <a:solidFill>
                  <a:srgbClr val="7030A0"/>
                </a:solidFill>
                <a:latin typeface="Times New Roman" panose="02020603050405020304" pitchFamily="18" charset="0"/>
                <a:cs typeface="Times New Roman" panose="02020603050405020304" pitchFamily="18" charset="0"/>
              </a:rPr>
              <a:t> (Б) </a:t>
            </a:r>
            <a:endParaRPr lang="ru-RU" altLang="ru-RU" sz="2000" b="1" u="none" dirty="0">
              <a:solidFill>
                <a:srgbClr val="7030A0"/>
              </a:solidFill>
              <a:latin typeface="Times New Roman" panose="02020603050405020304" pitchFamily="18" charset="0"/>
            </a:endParaRPr>
          </a:p>
        </p:txBody>
      </p:sp>
      <p:sp>
        <p:nvSpPr>
          <p:cNvPr id="13" name="Заголовок 1"/>
          <p:cNvSpPr txBox="1">
            <a:spLocks/>
          </p:cNvSpPr>
          <p:nvPr/>
        </p:nvSpPr>
        <p:spPr bwMode="auto">
          <a:xfrm>
            <a:off x="871538" y="4801791"/>
            <a:ext cx="3313510" cy="445294"/>
          </a:xfrm>
          <a:prstGeom prst="rect">
            <a:avLst/>
          </a:prstGeom>
          <a:noFill/>
          <a:ln w="9525">
            <a:noFill/>
            <a:miter lim="800000"/>
            <a:headEnd/>
            <a:tailEnd/>
          </a:ln>
        </p:spPr>
        <p:txBody>
          <a:bodyPr anchor="ctr"/>
          <a:lstStyle/>
          <a:p>
            <a:pPr>
              <a:defRPr/>
            </a:pPr>
            <a:endParaRPr lang="ru-RU" sz="1500" dirty="0">
              <a:latin typeface="+mj-lt"/>
              <a:ea typeface="+mj-ea"/>
              <a:cs typeface="+mj-cs"/>
            </a:endParaRPr>
          </a:p>
        </p:txBody>
      </p:sp>
      <p:sp>
        <p:nvSpPr>
          <p:cNvPr id="25608" name="Прямоугольник 7"/>
          <p:cNvSpPr>
            <a:spLocks noChangeArrowheads="1"/>
          </p:cNvSpPr>
          <p:nvPr/>
        </p:nvSpPr>
        <p:spPr bwMode="auto">
          <a:xfrm>
            <a:off x="773906" y="4801791"/>
            <a:ext cx="334922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Century Gothic" panose="020B0502020202020204" pitchFamily="34" charset="0"/>
                <a:cs typeface="Arial" panose="020B0604020202020204" pitchFamily="34" charset="0"/>
              </a:defRPr>
            </a:lvl1pPr>
            <a:lvl2pPr marL="742950" indent="-285750">
              <a:defRPr u="sng">
                <a:solidFill>
                  <a:schemeClr val="tx1"/>
                </a:solidFill>
                <a:latin typeface="Century Gothic" panose="020B0502020202020204" pitchFamily="34" charset="0"/>
                <a:cs typeface="Arial" panose="020B0604020202020204" pitchFamily="34" charset="0"/>
              </a:defRPr>
            </a:lvl2pPr>
            <a:lvl3pPr marL="1143000" indent="-228600">
              <a:defRPr u="sng">
                <a:solidFill>
                  <a:schemeClr val="tx1"/>
                </a:solidFill>
                <a:latin typeface="Century Gothic" panose="020B0502020202020204" pitchFamily="34" charset="0"/>
                <a:cs typeface="Arial" panose="020B0604020202020204" pitchFamily="34" charset="0"/>
              </a:defRPr>
            </a:lvl3pPr>
            <a:lvl4pPr marL="1600200" indent="-228600">
              <a:defRPr u="sng">
                <a:solidFill>
                  <a:schemeClr val="tx1"/>
                </a:solidFill>
                <a:latin typeface="Century Gothic" panose="020B0502020202020204" pitchFamily="34" charset="0"/>
                <a:cs typeface="Arial" panose="020B0604020202020204" pitchFamily="34" charset="0"/>
              </a:defRPr>
            </a:lvl4pPr>
            <a:lvl5pPr marL="2057400" indent="-228600">
              <a:defRPr u="sng">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Century Gothic" panose="020B0502020202020204" pitchFamily="34" charset="0"/>
                <a:cs typeface="Arial" panose="020B0604020202020204" pitchFamily="34" charset="0"/>
              </a:defRPr>
            </a:lvl9pPr>
          </a:lstStyle>
          <a:p>
            <a:pPr algn="ctr"/>
            <a:r>
              <a:rPr lang="ru-RU" altLang="ru-RU" sz="1500" b="1" u="none">
                <a:latin typeface="Times New Roman" panose="02020603050405020304" pitchFamily="18" charset="0"/>
                <a:cs typeface="Times New Roman" panose="02020603050405020304" pitchFamily="18" charset="0"/>
              </a:rPr>
              <a:t>(А)         </a:t>
            </a:r>
          </a:p>
        </p:txBody>
      </p:sp>
    </p:spTree>
    <p:extLst>
      <p:ext uri="{BB962C8B-B14F-4D97-AF65-F5344CB8AC3E}">
        <p14:creationId xmlns:p14="http://schemas.microsoft.com/office/powerpoint/2010/main" val="71966787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ctrTitle" sz="quarter"/>
          </p:nvPr>
        </p:nvSpPr>
        <p:spPr>
          <a:xfrm>
            <a:off x="214282" y="142852"/>
            <a:ext cx="8715435" cy="1239690"/>
          </a:xfrm>
          <a:solidFill>
            <a:schemeClr val="bg1"/>
          </a:solidFill>
        </p:spPr>
        <p:txBody>
          <a:bodyPr>
            <a:noAutofit/>
          </a:bodyPr>
          <a:lstStyle/>
          <a:p>
            <a:pPr algn="ctr">
              <a:defRPr/>
            </a:pPr>
            <a:r>
              <a:rPr lang="uz-Cyrl-UZ" sz="2000" b="1" dirty="0">
                <a:solidFill>
                  <a:srgbClr val="7030A0"/>
                </a:solidFill>
                <a:latin typeface="Times New Roman" pitchFamily="18" charset="0"/>
                <a:cs typeface="Times New Roman" pitchFamily="18" charset="0"/>
              </a:rPr>
              <a:t>Электрофоретическое фракционирование ПЦР продуктов термитов  рода  </a:t>
            </a:r>
            <a:r>
              <a:rPr lang="uz-Cyrl-UZ" sz="2000" b="1" i="1" dirty="0">
                <a:solidFill>
                  <a:srgbClr val="7030A0"/>
                </a:solidFill>
                <a:latin typeface="Times New Roman" pitchFamily="18" charset="0"/>
                <a:cs typeface="Times New Roman" pitchFamily="18" charset="0"/>
              </a:rPr>
              <a:t>Anacanthotermes</a:t>
            </a:r>
            <a:r>
              <a:rPr lang="uz-Cyrl-UZ" sz="2000" b="1" dirty="0">
                <a:solidFill>
                  <a:srgbClr val="7030A0"/>
                </a:solidFill>
                <a:latin typeface="Times New Roman" pitchFamily="18" charset="0"/>
                <a:cs typeface="Times New Roman" pitchFamily="18" charset="0"/>
              </a:rPr>
              <a:t> области генов цитохромоксидазы субъединицы I – COI фрагмент  СoxID2 - CoxIR2</a:t>
            </a:r>
            <a:r>
              <a:rPr lang="uz-Latn-UZ" sz="2000" b="1" dirty="0">
                <a:solidFill>
                  <a:srgbClr val="7030A0"/>
                </a:solidFill>
                <a:latin typeface="Times New Roman" pitchFamily="18" charset="0"/>
                <a:cs typeface="Times New Roman" pitchFamily="18" charset="0"/>
              </a:rPr>
              <a:t>(A), </a:t>
            </a:r>
            <a:r>
              <a:rPr lang="uz-Cyrl-UZ" sz="2000" b="1" dirty="0">
                <a:solidFill>
                  <a:srgbClr val="7030A0"/>
                </a:solidFill>
                <a:latin typeface="Times New Roman" pitchFamily="18" charset="0"/>
                <a:cs typeface="Times New Roman" pitchFamily="18" charset="0"/>
              </a:rPr>
              <a:t>с рестрикцией продуктов амплификации с  использованием  эндонуклеазы  рестрикции  </a:t>
            </a:r>
            <a:r>
              <a:rPr lang="uz-Cyrl-UZ" sz="2000" b="1" i="1" dirty="0">
                <a:solidFill>
                  <a:srgbClr val="7030A0"/>
                </a:solidFill>
                <a:latin typeface="Times New Roman" pitchFamily="18" charset="0"/>
                <a:cs typeface="Times New Roman" pitchFamily="18" charset="0"/>
              </a:rPr>
              <a:t>Hae (III) </a:t>
            </a:r>
            <a:r>
              <a:rPr lang="uz-Cyrl-UZ" sz="2000" b="1" dirty="0">
                <a:solidFill>
                  <a:srgbClr val="7030A0"/>
                </a:solidFill>
                <a:latin typeface="Times New Roman" pitchFamily="18" charset="0"/>
                <a:cs typeface="Times New Roman" pitchFamily="18" charset="0"/>
              </a:rPr>
              <a:t>– GG/CC </a:t>
            </a:r>
            <a:r>
              <a:rPr lang="uz-Latn-UZ" sz="2000" b="1" dirty="0">
                <a:solidFill>
                  <a:srgbClr val="7030A0"/>
                </a:solidFill>
                <a:latin typeface="Times New Roman" pitchFamily="18" charset="0"/>
                <a:cs typeface="Times New Roman" pitchFamily="18" charset="0"/>
              </a:rPr>
              <a:t>(</a:t>
            </a:r>
            <a:r>
              <a:rPr lang="uz-Cyrl-UZ" sz="2000" b="1" dirty="0">
                <a:solidFill>
                  <a:srgbClr val="7030A0"/>
                </a:solidFill>
                <a:latin typeface="Times New Roman" pitchFamily="18" charset="0"/>
                <a:cs typeface="Times New Roman" pitchFamily="18" charset="0"/>
              </a:rPr>
              <a:t>Б</a:t>
            </a:r>
            <a:r>
              <a:rPr lang="uz-Cyrl-UZ" sz="2000" dirty="0">
                <a:solidFill>
                  <a:srgbClr val="7030A0"/>
                </a:solidFill>
                <a:latin typeface="Times New Roman" panose="02020603050405020304" pitchFamily="18" charset="0"/>
                <a:cs typeface="Times New Roman" panose="02020603050405020304" pitchFamily="18" charset="0"/>
              </a:rPr>
              <a:t>) </a:t>
            </a:r>
            <a:endParaRPr lang="ru-RU" sz="2000" b="1" dirty="0">
              <a:solidFill>
                <a:srgbClr val="7030A0"/>
              </a:solidFill>
              <a:latin typeface="Times New Roman" pitchFamily="18" charset="0"/>
              <a:cs typeface="Times New Roman" pitchFamily="18" charset="0"/>
            </a:endParaRPr>
          </a:p>
        </p:txBody>
      </p:sp>
      <p:pic>
        <p:nvPicPr>
          <p:cNvPr id="26627" name="Рисунок 92" descr="C:\Gulnara\ЭФ 2013 Термиты\2013-09-19.Сох д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943" y="1628800"/>
            <a:ext cx="362188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Рисунок 93" descr="C:\Gulnara\ЭФ 2013 Термиты\2013-09-19.СохД1рис.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9830" y="1628800"/>
            <a:ext cx="378976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Заголовок 1"/>
          <p:cNvSpPr txBox="1">
            <a:spLocks/>
          </p:cNvSpPr>
          <p:nvPr/>
        </p:nvSpPr>
        <p:spPr bwMode="auto">
          <a:xfrm>
            <a:off x="827485" y="3889553"/>
            <a:ext cx="3313509" cy="445294"/>
          </a:xfrm>
          <a:prstGeom prst="rect">
            <a:avLst/>
          </a:prstGeom>
          <a:noFill/>
          <a:ln w="9525">
            <a:noFill/>
            <a:miter lim="800000"/>
            <a:headEnd/>
            <a:tailEnd/>
          </a:ln>
        </p:spPr>
        <p:txBody>
          <a:bodyPr anchor="ctr"/>
          <a:lstStyle/>
          <a:p>
            <a:pPr algn="ctr">
              <a:defRPr/>
            </a:pPr>
            <a:r>
              <a:rPr lang="ru-RU" sz="1500" b="1" dirty="0">
                <a:latin typeface="Times New Roman" pitchFamily="18" charset="0"/>
                <a:ea typeface="+mj-ea"/>
                <a:cs typeface="Times New Roman" pitchFamily="18" charset="0"/>
              </a:rPr>
              <a:t>(А)</a:t>
            </a:r>
          </a:p>
        </p:txBody>
      </p:sp>
      <p:sp>
        <p:nvSpPr>
          <p:cNvPr id="12" name="Заголовок 1"/>
          <p:cNvSpPr txBox="1">
            <a:spLocks/>
          </p:cNvSpPr>
          <p:nvPr/>
        </p:nvSpPr>
        <p:spPr bwMode="auto">
          <a:xfrm>
            <a:off x="4810125" y="3889553"/>
            <a:ext cx="3313510" cy="445294"/>
          </a:xfrm>
          <a:prstGeom prst="rect">
            <a:avLst/>
          </a:prstGeom>
          <a:noFill/>
          <a:ln w="9525">
            <a:noFill/>
            <a:miter lim="800000"/>
            <a:headEnd/>
            <a:tailEnd/>
          </a:ln>
        </p:spPr>
        <p:txBody>
          <a:bodyPr anchor="ctr"/>
          <a:lstStyle/>
          <a:p>
            <a:pPr>
              <a:defRPr/>
            </a:pPr>
            <a:r>
              <a:rPr lang="ru-RU" sz="1500" b="1" dirty="0">
                <a:latin typeface="Times New Roman" pitchFamily="18" charset="0"/>
                <a:ea typeface="+mj-ea"/>
                <a:cs typeface="Times New Roman" pitchFamily="18" charset="0"/>
              </a:rPr>
              <a:t>                                (Б)</a:t>
            </a:r>
          </a:p>
        </p:txBody>
      </p:sp>
      <p:sp>
        <p:nvSpPr>
          <p:cNvPr id="2" name="Прямоугольник 1"/>
          <p:cNvSpPr/>
          <p:nvPr/>
        </p:nvSpPr>
        <p:spPr>
          <a:xfrm>
            <a:off x="582271" y="4509120"/>
            <a:ext cx="8064896" cy="1200329"/>
          </a:xfrm>
          <a:prstGeom prst="rect">
            <a:avLst/>
          </a:prstGeom>
          <a:solidFill>
            <a:schemeClr val="bg1"/>
          </a:solidFill>
        </p:spPr>
        <p:txBody>
          <a:bodyPr wrap="square">
            <a:spAutoFit/>
          </a:bodyPr>
          <a:lstStyle/>
          <a:p>
            <a:pPr marL="3175" indent="39688" algn="just">
              <a:buNone/>
            </a:pPr>
            <a:r>
              <a:rPr lang="uz-Cyrl-UZ" dirty="0">
                <a:latin typeface="Times New Roman" panose="02020603050405020304" pitchFamily="18" charset="0"/>
                <a:cs typeface="Times New Roman" panose="02020603050405020304" pitchFamily="18" charset="0"/>
              </a:rPr>
              <a:t>Термитларни молекуляр-генетик услублар ёрдамида таҳлил қилинганда митохондриал ген СO</a:t>
            </a:r>
            <a:r>
              <a:rPr lang="uz-Latn-UZ" dirty="0">
                <a:latin typeface="Times New Roman" panose="02020603050405020304" pitchFamily="18" charset="0"/>
                <a:cs typeface="Times New Roman" panose="02020603050405020304" pitchFamily="18" charset="0"/>
              </a:rPr>
              <a:t>I </a:t>
            </a:r>
            <a:r>
              <a:rPr lang="uz-Cyrl-UZ" dirty="0">
                <a:latin typeface="Times New Roman" panose="02020603050405020304" pitchFamily="18" charset="0"/>
                <a:cs typeface="Times New Roman" panose="02020603050405020304" pitchFamily="18" charset="0"/>
              </a:rPr>
              <a:t>асосида иккита гаплотипга ажратилди ва улар муносиб равишда </a:t>
            </a:r>
            <a:r>
              <a:rPr lang="uz-Cyrl-UZ" i="1" dirty="0">
                <a:latin typeface="Times New Roman" panose="02020603050405020304" pitchFamily="18" charset="0"/>
                <a:cs typeface="Times New Roman" panose="02020603050405020304" pitchFamily="18" charset="0"/>
              </a:rPr>
              <a:t>Anacanthotermes </a:t>
            </a:r>
            <a:r>
              <a:rPr lang="uz-Cyrl-UZ" dirty="0">
                <a:latin typeface="Times New Roman" panose="02020603050405020304" pitchFamily="18" charset="0"/>
                <a:cs typeface="Times New Roman" panose="02020603050405020304" pitchFamily="18" charset="0"/>
              </a:rPr>
              <a:t>авлодига</a:t>
            </a:r>
            <a:r>
              <a:rPr lang="uz-Cyrl-UZ" i="1" dirty="0">
                <a:latin typeface="Times New Roman" panose="02020603050405020304" pitchFamily="18" charset="0"/>
                <a:cs typeface="Times New Roman" panose="02020603050405020304" pitchFamily="18" charset="0"/>
              </a:rPr>
              <a:t> </a:t>
            </a:r>
            <a:r>
              <a:rPr lang="uz-Cyrl-UZ" dirty="0">
                <a:latin typeface="Times New Roman" panose="02020603050405020304" pitchFamily="18" charset="0"/>
                <a:cs typeface="Times New Roman" panose="02020603050405020304" pitchFamily="18" charset="0"/>
              </a:rPr>
              <a:t>мансуб:</a:t>
            </a:r>
            <a:r>
              <a:rPr lang="uz-Cyrl-UZ" i="1" dirty="0">
                <a:latin typeface="Times New Roman" panose="02020603050405020304" pitchFamily="18" charset="0"/>
                <a:cs typeface="Times New Roman" panose="02020603050405020304" pitchFamily="18" charset="0"/>
              </a:rPr>
              <a:t> A. turkestanicus</a:t>
            </a:r>
            <a:r>
              <a:rPr lang="uz-Cyrl-UZ" dirty="0">
                <a:latin typeface="Times New Roman" panose="02020603050405020304" pitchFamily="18" charset="0"/>
                <a:cs typeface="Times New Roman" panose="02020603050405020304" pitchFamily="18" charset="0"/>
              </a:rPr>
              <a:t> Jac. и </a:t>
            </a:r>
            <a:r>
              <a:rPr lang="uz-Cyrl-UZ" i="1" dirty="0">
                <a:latin typeface="Times New Roman" panose="02020603050405020304" pitchFamily="18" charset="0"/>
                <a:cs typeface="Times New Roman" panose="02020603050405020304" pitchFamily="18" charset="0"/>
              </a:rPr>
              <a:t>A. ahngerianus </a:t>
            </a:r>
            <a:r>
              <a:rPr lang="uz-Cyrl-UZ" dirty="0">
                <a:latin typeface="Times New Roman" panose="02020603050405020304" pitchFamily="18" charset="0"/>
                <a:cs typeface="Times New Roman" panose="02020603050405020304" pitchFamily="18" charset="0"/>
              </a:rPr>
              <a:t>Jac.турлари эканлиги қайд этилди.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83773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idx="1"/>
          </p:nvPr>
        </p:nvSpPr>
        <p:spPr>
          <a:xfrm>
            <a:off x="285720" y="642918"/>
            <a:ext cx="8353425" cy="5689600"/>
          </a:xfrm>
          <a:solidFill>
            <a:schemeClr val="bg1"/>
          </a:solidFill>
        </p:spPr>
        <p:txBody>
          <a:bodyPr>
            <a:normAutofit/>
          </a:bodyPr>
          <a:lstStyle/>
          <a:p>
            <a:pPr algn="just">
              <a:lnSpc>
                <a:spcPct val="115000"/>
              </a:lnSpc>
              <a:spcAft>
                <a:spcPts val="1000"/>
              </a:spcAft>
            </a:pPr>
            <a:r>
              <a:rPr lang="uz-Cyrl-UZ" sz="3200" dirty="0" smtClean="0">
                <a:latin typeface="Times New Roman"/>
                <a:ea typeface="Calibri"/>
                <a:cs typeface="Times New Roman"/>
              </a:rPr>
              <a:t>Олинган тадқиқот натижаларига кўра, Қорақалпоғистон Республикаси ва Хоразм вилоятида - Катта каспий орти</a:t>
            </a:r>
            <a:r>
              <a:rPr lang="uz-Cyrl-UZ" sz="3200" i="1" dirty="0" smtClean="0">
                <a:latin typeface="Times New Roman"/>
                <a:ea typeface="Calibri"/>
                <a:cs typeface="Times New Roman"/>
              </a:rPr>
              <a:t> (Anacanthotermes ahngerianus </a:t>
            </a:r>
            <a:r>
              <a:rPr lang="uz-Cyrl-UZ" sz="3200" dirty="0" smtClean="0">
                <a:latin typeface="Times New Roman"/>
                <a:ea typeface="Calibri"/>
                <a:cs typeface="Times New Roman"/>
              </a:rPr>
              <a:t>Jacobs.) термити Республикамизнинг қолган барча вилоятларда Туркистон (</a:t>
            </a:r>
            <a:r>
              <a:rPr lang="uz-Cyrl-UZ" sz="3200" i="1" dirty="0" smtClean="0">
                <a:latin typeface="Times New Roman"/>
                <a:ea typeface="Calibri"/>
                <a:cs typeface="Times New Roman"/>
              </a:rPr>
              <a:t>Anacanthotermes turkestanicus </a:t>
            </a:r>
            <a:r>
              <a:rPr lang="uz-Cyrl-UZ" sz="3200" dirty="0" smtClean="0">
                <a:latin typeface="Times New Roman"/>
                <a:ea typeface="Calibri"/>
                <a:cs typeface="Times New Roman"/>
              </a:rPr>
              <a:t>Jacob</a:t>
            </a:r>
            <a:r>
              <a:rPr lang="en-US" sz="3200" dirty="0" smtClean="0">
                <a:latin typeface="Times New Roman"/>
                <a:ea typeface="Calibri"/>
                <a:cs typeface="Times New Roman"/>
              </a:rPr>
              <a:t>s.) </a:t>
            </a:r>
            <a:r>
              <a:rPr lang="uz-Cyrl-UZ" sz="3200" dirty="0" smtClean="0">
                <a:latin typeface="Times New Roman"/>
                <a:ea typeface="Calibri"/>
                <a:cs typeface="Times New Roman"/>
              </a:rPr>
              <a:t>термити тури тарқалганлиги маълум бўлди. </a:t>
            </a:r>
            <a:endParaRPr lang="ru-RU" sz="2800" dirty="0">
              <a:latin typeface="Calibri"/>
              <a:ea typeface="Calibri"/>
              <a:cs typeface="Times New Roman"/>
            </a:endParaRPr>
          </a:p>
        </p:txBody>
      </p:sp>
    </p:spTree>
    <p:extLst>
      <p:ext uri="{BB962C8B-B14F-4D97-AF65-F5344CB8AC3E}">
        <p14:creationId xmlns:p14="http://schemas.microsoft.com/office/powerpoint/2010/main" val="82234900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2"/>
          <p:cNvSpPr>
            <a:spLocks noGrp="1"/>
          </p:cNvSpPr>
          <p:nvPr>
            <p:ph type="title" idx="4294967295"/>
          </p:nvPr>
        </p:nvSpPr>
        <p:spPr>
          <a:xfrm>
            <a:off x="1122363" y="309563"/>
            <a:ext cx="7505700" cy="1136650"/>
          </a:xfrm>
        </p:spPr>
        <p:txBody>
          <a:bodyPr>
            <a:normAutofit fontScale="90000"/>
          </a:bodyPr>
          <a:lstStyle/>
          <a:p>
            <a:r>
              <a:rPr lang="ru-RU" altLang="ru-RU" sz="2400" b="1" dirty="0" err="1" smtClean="0">
                <a:solidFill>
                  <a:srgbClr val="7030A0"/>
                </a:solidFill>
                <a:latin typeface="Times New Roman" panose="02020603050405020304" pitchFamily="18" charset="0"/>
                <a:cs typeface="Times New Roman" panose="02020603050405020304" pitchFamily="18" charset="0"/>
              </a:rPr>
              <a:t>Ўзбекистонда</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ru-RU" altLang="ru-RU" sz="2400" b="1" dirty="0" err="1" smtClean="0">
                <a:solidFill>
                  <a:srgbClr val="7030A0"/>
                </a:solidFill>
                <a:latin typeface="Times New Roman" panose="02020603050405020304" pitchFamily="18" charset="0"/>
                <a:cs typeface="Times New Roman" panose="02020603050405020304" pitchFamily="18" charset="0"/>
              </a:rPr>
              <a:t>термитлар</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ru-RU" altLang="ru-RU" sz="2400" b="1" dirty="0" err="1" smtClean="0">
                <a:solidFill>
                  <a:srgbClr val="7030A0"/>
                </a:solidFill>
                <a:latin typeface="Times New Roman" panose="02020603050405020304" pitchFamily="18" charset="0"/>
                <a:cs typeface="Times New Roman" panose="02020603050405020304" pitchFamily="18" charset="0"/>
              </a:rPr>
              <a:t>популяциясининг</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ru-RU" altLang="ru-RU" sz="2400" b="1" dirty="0" err="1" smtClean="0">
                <a:solidFill>
                  <a:srgbClr val="7030A0"/>
                </a:solidFill>
                <a:latin typeface="Times New Roman" panose="02020603050405020304" pitchFamily="18" charset="0"/>
                <a:cs typeface="Times New Roman" panose="02020603050405020304" pitchFamily="18" charset="0"/>
              </a:rPr>
              <a:t>тарқалиш</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ru-RU" altLang="ru-RU" sz="2400" b="1" dirty="0" err="1" smtClean="0">
                <a:solidFill>
                  <a:srgbClr val="7030A0"/>
                </a:solidFill>
                <a:latin typeface="Times New Roman" panose="02020603050405020304" pitchFamily="18" charset="0"/>
                <a:cs typeface="Times New Roman" panose="02020603050405020304" pitchFamily="18" charset="0"/>
              </a:rPr>
              <a:t>ареали</a:t>
            </a:r>
            <a:r>
              <a:rPr lang="ru-RU" altLang="ru-RU" sz="2400" b="1" dirty="0" smtClean="0">
                <a:solidFill>
                  <a:srgbClr val="7030A0"/>
                </a:solidFill>
                <a:latin typeface="Times New Roman" panose="02020603050405020304" pitchFamily="18" charset="0"/>
                <a:cs typeface="Times New Roman" panose="02020603050405020304" pitchFamily="18" charset="0"/>
              </a:rPr>
              <a:t>:    </a:t>
            </a:r>
            <a:r>
              <a:rPr lang="en-US" altLang="ru-RU" sz="2400" b="1" dirty="0" smtClean="0">
                <a:solidFill>
                  <a:srgbClr val="7030A0"/>
                </a:solidFill>
                <a:latin typeface="Times New Roman" panose="02020603050405020304" pitchFamily="18" charset="0"/>
                <a:cs typeface="Times New Roman" panose="02020603050405020304" pitchFamily="18" charset="0"/>
              </a:rPr>
              <a:t/>
            </a:r>
            <a:br>
              <a:rPr lang="en-US" altLang="ru-RU" sz="2400" b="1" dirty="0" smtClean="0">
                <a:solidFill>
                  <a:srgbClr val="7030A0"/>
                </a:solidFill>
                <a:latin typeface="Times New Roman" panose="02020603050405020304" pitchFamily="18" charset="0"/>
                <a:cs typeface="Times New Roman" panose="02020603050405020304" pitchFamily="18" charset="0"/>
              </a:rPr>
            </a:br>
            <a:r>
              <a:rPr lang="en-US" altLang="ru-RU" sz="2400" b="1" dirty="0" smtClean="0">
                <a:solidFill>
                  <a:srgbClr val="7030A0"/>
                </a:solidFill>
                <a:latin typeface="Times New Roman" panose="02020603050405020304" pitchFamily="18" charset="0"/>
                <a:cs typeface="Times New Roman" panose="02020603050405020304" pitchFamily="18" charset="0"/>
              </a:rPr>
              <a:t>- A. </a:t>
            </a:r>
            <a:r>
              <a:rPr lang="en-US" altLang="ru-RU" sz="2400" b="1" dirty="0" err="1" smtClean="0">
                <a:solidFill>
                  <a:srgbClr val="7030A0"/>
                </a:solidFill>
                <a:latin typeface="Times New Roman" panose="02020603050405020304" pitchFamily="18" charset="0"/>
                <a:cs typeface="Times New Roman" panose="02020603050405020304" pitchFamily="18" charset="0"/>
              </a:rPr>
              <a:t>ahngerianus</a:t>
            </a:r>
            <a:r>
              <a:rPr lang="en-US" altLang="ru-RU" sz="2400" b="1" dirty="0" smtClean="0">
                <a:solidFill>
                  <a:srgbClr val="7030A0"/>
                </a:solidFill>
                <a:latin typeface="Times New Roman" panose="02020603050405020304" pitchFamily="18" charset="0"/>
                <a:cs typeface="Times New Roman" panose="02020603050405020304" pitchFamily="18" charset="0"/>
              </a:rPr>
              <a:t>,    </a:t>
            </a:r>
            <a:r>
              <a:rPr lang="uz-Cyrl-UZ" altLang="ru-RU" sz="2400" b="1" dirty="0" smtClean="0">
                <a:solidFill>
                  <a:srgbClr val="7030A0"/>
                </a:solidFill>
                <a:latin typeface="Times New Roman" panose="02020603050405020304" pitchFamily="18" charset="0"/>
                <a:cs typeface="Times New Roman" panose="02020603050405020304" pitchFamily="18" charset="0"/>
              </a:rPr>
              <a:t>	</a:t>
            </a:r>
            <a:r>
              <a:rPr lang="en-US" altLang="ru-RU" sz="2400" b="1" dirty="0" smtClean="0">
                <a:solidFill>
                  <a:srgbClr val="7030A0"/>
                </a:solidFill>
                <a:latin typeface="Times New Roman" panose="02020603050405020304" pitchFamily="18" charset="0"/>
                <a:cs typeface="Times New Roman" panose="02020603050405020304" pitchFamily="18" charset="0"/>
              </a:rPr>
              <a:t>- A. </a:t>
            </a:r>
            <a:r>
              <a:rPr lang="en-US" altLang="ru-RU" sz="2400" b="1" dirty="0" err="1" smtClean="0">
                <a:solidFill>
                  <a:srgbClr val="7030A0"/>
                </a:solidFill>
                <a:latin typeface="Times New Roman" panose="02020603050405020304" pitchFamily="18" charset="0"/>
                <a:cs typeface="Times New Roman" panose="02020603050405020304" pitchFamily="18" charset="0"/>
              </a:rPr>
              <a:t>turkestanicus</a:t>
            </a:r>
            <a:r>
              <a:rPr lang="ru-RU" altLang="ru-RU" sz="2400" dirty="0" smtClean="0">
                <a:solidFill>
                  <a:srgbClr val="7030A0"/>
                </a:solidFill>
                <a:latin typeface="Times New Roman" panose="02020603050405020304" pitchFamily="18" charset="0"/>
                <a:cs typeface="Times New Roman" panose="02020603050405020304" pitchFamily="18" charset="0"/>
              </a:rPr>
              <a:t> </a:t>
            </a:r>
          </a:p>
        </p:txBody>
      </p:sp>
      <p:sp>
        <p:nvSpPr>
          <p:cNvPr id="4" name="Rectangle 2"/>
          <p:cNvSpPr>
            <a:spLocks noChangeArrowheads="1"/>
          </p:cNvSpPr>
          <p:nvPr/>
        </p:nvSpPr>
        <p:spPr bwMode="auto">
          <a:xfrm>
            <a:off x="4341813" y="-46038"/>
            <a:ext cx="461962" cy="188913"/>
          </a:xfrm>
          <a:prstGeom prst="rect">
            <a:avLst/>
          </a:prstGeom>
          <a:noFill/>
          <a:ln>
            <a:noFill/>
          </a:ln>
          <a:effectLst/>
          <a:extLst/>
        </p:spPr>
        <p:txBody>
          <a:bodyPr vert="eaVert" wrap="none" anchor="ctr">
            <a:spAutoFit/>
          </a:bodyPr>
          <a:lstStyle/>
          <a:p>
            <a:pPr eaLnBrk="1" hangingPunct="1">
              <a:spcBef>
                <a:spcPct val="20000"/>
              </a:spcBef>
              <a:buClr>
                <a:schemeClr val="hlink"/>
              </a:buClr>
              <a:buSzPct val="120000"/>
              <a:buFontTx/>
              <a:buChar char="•"/>
              <a:defRPr/>
            </a:pPr>
            <a:endParaRPr lang="ru-RU">
              <a:effectLst>
                <a:outerShdw blurRad="38100" dist="38100" dir="2700000" algn="tl">
                  <a:srgbClr val="000000">
                    <a:alpha val="43137"/>
                  </a:srgbClr>
                </a:outerShdw>
              </a:effectLst>
              <a:latin typeface="Times New Roman" pitchFamily="18" charset="0"/>
            </a:endParaRPr>
          </a:p>
        </p:txBody>
      </p:sp>
      <p:pic>
        <p:nvPicPr>
          <p:cNvPr id="11268" name="Содержимое 3" descr="mapuz1"/>
          <p:cNvPicPr>
            <a:picLocks/>
          </p:cNvPicPr>
          <p:nvPr/>
        </p:nvPicPr>
        <p:blipFill>
          <a:blip r:embed="rId3">
            <a:extLst>
              <a:ext uri="{28A0092B-C50C-407E-A947-70E740481C1C}">
                <a14:useLocalDpi xmlns:a14="http://schemas.microsoft.com/office/drawing/2010/main"/>
              </a:ext>
            </a:extLst>
          </a:blip>
          <a:srcRect/>
          <a:stretch>
            <a:fillRect/>
          </a:stretch>
        </p:blipFill>
        <p:spPr bwMode="auto">
          <a:xfrm>
            <a:off x="827088" y="1446213"/>
            <a:ext cx="78517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Равнобедренный треугольник 6"/>
          <p:cNvSpPr>
            <a:spLocks noChangeArrowheads="1"/>
          </p:cNvSpPr>
          <p:nvPr/>
        </p:nvSpPr>
        <p:spPr bwMode="auto">
          <a:xfrm>
            <a:off x="6324600" y="384651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7" name="Равнобедренный треугольник 6"/>
          <p:cNvSpPr>
            <a:spLocks noChangeArrowheads="1"/>
          </p:cNvSpPr>
          <p:nvPr/>
        </p:nvSpPr>
        <p:spPr bwMode="auto">
          <a:xfrm>
            <a:off x="6340475" y="3690938"/>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8" name="Равнобедренный треугольник 6"/>
          <p:cNvSpPr>
            <a:spLocks noChangeArrowheads="1"/>
          </p:cNvSpPr>
          <p:nvPr/>
        </p:nvSpPr>
        <p:spPr bwMode="auto">
          <a:xfrm>
            <a:off x="6046788" y="408940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9" name="Равнобедренный треугольник 6"/>
          <p:cNvSpPr>
            <a:spLocks noChangeArrowheads="1"/>
          </p:cNvSpPr>
          <p:nvPr/>
        </p:nvSpPr>
        <p:spPr bwMode="auto">
          <a:xfrm>
            <a:off x="5856288" y="4313238"/>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0" name="Равнобедренный треугольник 6"/>
          <p:cNvSpPr>
            <a:spLocks noChangeArrowheads="1"/>
          </p:cNvSpPr>
          <p:nvPr/>
        </p:nvSpPr>
        <p:spPr bwMode="auto">
          <a:xfrm>
            <a:off x="5075238" y="4232275"/>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1" name="Равнобедренный треугольник 6"/>
          <p:cNvSpPr>
            <a:spLocks noChangeArrowheads="1"/>
          </p:cNvSpPr>
          <p:nvPr/>
        </p:nvSpPr>
        <p:spPr bwMode="auto">
          <a:xfrm>
            <a:off x="7388225" y="393541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2" name="Равнобедренный треугольник 6"/>
          <p:cNvSpPr>
            <a:spLocks noChangeArrowheads="1"/>
          </p:cNvSpPr>
          <p:nvPr/>
        </p:nvSpPr>
        <p:spPr bwMode="auto">
          <a:xfrm>
            <a:off x="5745163" y="5367338"/>
            <a:ext cx="200025"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2" name="Равнобедренный треугольник 6"/>
          <p:cNvSpPr>
            <a:spLocks noChangeArrowheads="1"/>
          </p:cNvSpPr>
          <p:nvPr/>
        </p:nvSpPr>
        <p:spPr bwMode="auto">
          <a:xfrm>
            <a:off x="3028950" y="3036888"/>
            <a:ext cx="228600" cy="228600"/>
          </a:xfrm>
          <a:prstGeom prst="triangle">
            <a:avLst>
              <a:gd name="adj" fmla="val 50000"/>
            </a:avLst>
          </a:prstGeom>
          <a:solidFill>
            <a:srgbClr val="0000FF"/>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3" name="Равнобедренный треугольник 6"/>
          <p:cNvSpPr>
            <a:spLocks noChangeArrowheads="1"/>
          </p:cNvSpPr>
          <p:nvPr/>
        </p:nvSpPr>
        <p:spPr bwMode="auto">
          <a:xfrm>
            <a:off x="3460750" y="3462338"/>
            <a:ext cx="228600" cy="228600"/>
          </a:xfrm>
          <a:prstGeom prst="triangle">
            <a:avLst>
              <a:gd name="adj" fmla="val 50000"/>
            </a:avLst>
          </a:prstGeom>
          <a:solidFill>
            <a:srgbClr val="3366FF"/>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6" name="Равнобедренный треугольник 6"/>
          <p:cNvSpPr>
            <a:spLocks noChangeArrowheads="1"/>
          </p:cNvSpPr>
          <p:nvPr/>
        </p:nvSpPr>
        <p:spPr bwMode="auto">
          <a:xfrm>
            <a:off x="7088188" y="4059238"/>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3" name="Равнобедренный треугольник 6"/>
          <p:cNvSpPr>
            <a:spLocks noChangeArrowheads="1"/>
          </p:cNvSpPr>
          <p:nvPr/>
        </p:nvSpPr>
        <p:spPr bwMode="auto">
          <a:xfrm>
            <a:off x="3689350" y="104616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4" name="Равнобедренный треугольник 6"/>
          <p:cNvSpPr>
            <a:spLocks noChangeArrowheads="1"/>
          </p:cNvSpPr>
          <p:nvPr/>
        </p:nvSpPr>
        <p:spPr bwMode="auto">
          <a:xfrm>
            <a:off x="5184775" y="4968875"/>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5" name="Равнобедренный треугольник 6"/>
          <p:cNvSpPr>
            <a:spLocks noChangeArrowheads="1"/>
          </p:cNvSpPr>
          <p:nvPr/>
        </p:nvSpPr>
        <p:spPr bwMode="auto">
          <a:xfrm>
            <a:off x="7142163" y="3663950"/>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6" name="Равнобедренный треугольник 6"/>
          <p:cNvSpPr>
            <a:spLocks noChangeArrowheads="1"/>
          </p:cNvSpPr>
          <p:nvPr/>
        </p:nvSpPr>
        <p:spPr bwMode="auto">
          <a:xfrm>
            <a:off x="4562475" y="4348163"/>
            <a:ext cx="228600" cy="228600"/>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7" name="Равнобедренный треугольник 6"/>
          <p:cNvSpPr>
            <a:spLocks noChangeArrowheads="1"/>
          </p:cNvSpPr>
          <p:nvPr/>
        </p:nvSpPr>
        <p:spPr bwMode="auto">
          <a:xfrm>
            <a:off x="893763" y="1036638"/>
            <a:ext cx="228600" cy="238125"/>
          </a:xfrm>
          <a:prstGeom prst="triangle">
            <a:avLst>
              <a:gd name="adj" fmla="val 50000"/>
            </a:avLst>
          </a:prstGeom>
          <a:solidFill>
            <a:srgbClr val="0000FF"/>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
        <p:nvSpPr>
          <p:cNvPr id="18" name="Равнобедренный треугольник 6"/>
          <p:cNvSpPr>
            <a:spLocks noChangeArrowheads="1"/>
          </p:cNvSpPr>
          <p:nvPr/>
        </p:nvSpPr>
        <p:spPr bwMode="auto">
          <a:xfrm>
            <a:off x="5532438" y="4545013"/>
            <a:ext cx="228600" cy="201612"/>
          </a:xfrm>
          <a:prstGeom prst="triangle">
            <a:avLst>
              <a:gd name="adj" fmla="val 50000"/>
            </a:avLst>
          </a:prstGeom>
          <a:solidFill>
            <a:srgbClr val="FF3399"/>
          </a:solidFill>
          <a:ln w="38100" algn="ctr">
            <a:solidFill>
              <a:srgbClr val="FFFFFF"/>
            </a:solidFill>
            <a:miter lim="800000"/>
            <a:headEnd/>
            <a:tailEnd/>
          </a:ln>
          <a:effectLst>
            <a:outerShdw dist="20000" dir="5400000" rotWithShape="0">
              <a:srgbClr val="000000">
                <a:alpha val="37999"/>
              </a:srgbClr>
            </a:outerShdw>
          </a:effectLst>
        </p:spPr>
        <p:txBody>
          <a:bodyPr anchor="ctr"/>
          <a:lstStyle/>
          <a:p>
            <a:pPr marL="342900" indent="-342900" algn="ctr" eaLnBrk="1" hangingPunct="1">
              <a:spcBef>
                <a:spcPct val="20000"/>
              </a:spcBef>
              <a:buClr>
                <a:schemeClr val="hlink"/>
              </a:buClr>
              <a:buSzPct val="120000"/>
              <a:buFontTx/>
              <a:buChar char="•"/>
              <a:defRPr/>
            </a:pPr>
            <a:endParaRPr lang="ru-RU">
              <a:effectLst>
                <a:outerShdw blurRad="38100" dist="38100" dir="2700000" algn="tl">
                  <a:srgbClr val="FFFFFF"/>
                </a:outerShdw>
              </a:effectLst>
              <a:latin typeface="Times New Roman" pitchFamily="18" charset="0"/>
            </a:endParaRPr>
          </a:p>
        </p:txBody>
      </p:sp>
    </p:spTree>
    <p:extLst>
      <p:ext uri="{BB962C8B-B14F-4D97-AF65-F5344CB8AC3E}">
        <p14:creationId xmlns:p14="http://schemas.microsoft.com/office/powerpoint/2010/main" val="179831711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323528" y="864096"/>
            <a:ext cx="8172400" cy="5877272"/>
            <a:chOff x="0" y="0"/>
            <a:chExt cx="9144000" cy="6858000"/>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43372" y="2500306"/>
              <a:ext cx="901071" cy="1571635"/>
            </a:xfrm>
            <a:prstGeom prst="rect">
              <a:avLst/>
            </a:prstGeom>
            <a:noFill/>
            <a:ln w="9525">
              <a:noFill/>
              <a:miter lim="800000"/>
              <a:headEnd/>
              <a:tailEnd/>
            </a:ln>
            <a:effectLst/>
          </p:spPr>
        </p:pic>
        <p:pic>
          <p:nvPicPr>
            <p:cNvPr id="5" name="Picture 2" descr="21-08-09_15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348" y="357166"/>
              <a:ext cx="2642059" cy="1981200"/>
            </a:xfrm>
            <a:prstGeom prst="rect">
              <a:avLst/>
            </a:prstGeom>
            <a:ln>
              <a:solidFill>
                <a:srgbClr val="FF0000"/>
              </a:solidFill>
            </a:ln>
            <a:effectLst>
              <a:outerShdw blurRad="292100" dist="139700" dir="2700000" algn="tl" rotWithShape="0">
                <a:srgbClr val="333333">
                  <a:alpha val="65000"/>
                </a:srgbClr>
              </a:outerShdw>
            </a:effectLst>
          </p:spPr>
        </p:pic>
        <p:pic>
          <p:nvPicPr>
            <p:cNvPr id="6" name="Picture 5" descr="DSCN4005"/>
            <p:cNvPicPr>
              <a:picLocks noChangeAspect="1" noChangeArrowheads="1"/>
            </p:cNvPicPr>
            <p:nvPr/>
          </p:nvPicPr>
          <p:blipFill>
            <a:blip r:embed="rId4"/>
            <a:srcRect/>
            <a:stretch>
              <a:fillRect/>
            </a:stretch>
          </p:blipFill>
          <p:spPr bwMode="auto">
            <a:xfrm>
              <a:off x="3214678" y="0"/>
              <a:ext cx="2643206" cy="2000264"/>
            </a:xfrm>
            <a:prstGeom prst="rect">
              <a:avLst/>
            </a:prstGeom>
            <a:ln>
              <a:solidFill>
                <a:srgbClr val="FF0000"/>
              </a:solidFill>
            </a:ln>
            <a:effectLst>
              <a:outerShdw blurRad="292100" dist="139700" dir="2700000" algn="tl" rotWithShape="0">
                <a:srgbClr val="333333">
                  <a:alpha val="65000"/>
                </a:srgbClr>
              </a:outerShdw>
            </a:effectLst>
          </p:spPr>
        </p:pic>
        <p:pic>
          <p:nvPicPr>
            <p:cNvPr id="8" name="Picture 4" descr="DSCN2984"/>
            <p:cNvPicPr>
              <a:picLocks noChangeAspect="1" noChangeArrowheads="1"/>
            </p:cNvPicPr>
            <p:nvPr/>
          </p:nvPicPr>
          <p:blipFill>
            <a:blip r:embed="rId5" cstate="screen">
              <a:lum contrast="-18000"/>
              <a:extLst>
                <a:ext uri="{28A0092B-C50C-407E-A947-70E740481C1C}">
                  <a14:useLocalDpi xmlns:a14="http://schemas.microsoft.com/office/drawing/2010/main"/>
                </a:ext>
              </a:extLst>
            </a:blip>
            <a:srcRect/>
            <a:stretch>
              <a:fillRect/>
            </a:stretch>
          </p:blipFill>
          <p:spPr bwMode="auto">
            <a:xfrm>
              <a:off x="5715008" y="285728"/>
              <a:ext cx="2643206" cy="2000264"/>
            </a:xfrm>
            <a:prstGeom prst="rect">
              <a:avLst/>
            </a:prstGeom>
            <a:ln>
              <a:solidFill>
                <a:srgbClr val="FF0000"/>
              </a:solid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screen">
              <a:lum bright="-6000" contrast="26000"/>
              <a:extLst>
                <a:ext uri="{28A0092B-C50C-407E-A947-70E740481C1C}">
                  <a14:useLocalDpi xmlns:a14="http://schemas.microsoft.com/office/drawing/2010/main"/>
                </a:ext>
              </a:extLst>
            </a:blip>
            <a:srcRect/>
            <a:stretch>
              <a:fillRect/>
            </a:stretch>
          </p:blipFill>
          <p:spPr bwMode="auto">
            <a:xfrm>
              <a:off x="0" y="2143116"/>
              <a:ext cx="2614522" cy="2000264"/>
            </a:xfrm>
            <a:prstGeom prst="rect">
              <a:avLst/>
            </a:prstGeom>
            <a:noFill/>
            <a:ln w="9525" algn="ctr">
              <a:solidFill>
                <a:srgbClr val="FF0000"/>
              </a:solidFill>
              <a:miter lim="800000"/>
              <a:headEnd/>
              <a:tailEnd/>
            </a:ln>
            <a:effectLst/>
          </p:spPr>
        </p:pic>
        <p:pic>
          <p:nvPicPr>
            <p:cNvPr id="11" name="Picture 4" descr="Тер"/>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14876" y="4214818"/>
              <a:ext cx="2000232" cy="2643182"/>
            </a:xfrm>
            <a:prstGeom prst="rect">
              <a:avLst/>
            </a:prstGeom>
            <a:ln>
              <a:solidFill>
                <a:srgbClr val="FF0000"/>
              </a:solidFill>
            </a:ln>
            <a:effectLst>
              <a:outerShdw blurRad="292100" dist="139700" dir="2700000" algn="tl" rotWithShape="0">
                <a:srgbClr val="333333">
                  <a:alpha val="65000"/>
                </a:srgbClr>
              </a:outerShdw>
            </a:effectLst>
          </p:spPr>
        </p:pic>
        <p:pic>
          <p:nvPicPr>
            <p:cNvPr id="13" name="Picture 3" descr="HPIM024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6200000">
              <a:off x="6822265" y="1821645"/>
              <a:ext cx="2000264" cy="2643206"/>
            </a:xfrm>
            <a:prstGeom prst="rect">
              <a:avLst/>
            </a:prstGeom>
            <a:noFill/>
            <a:ln>
              <a:solidFill>
                <a:srgbClr val="FF0000"/>
              </a:solidFill>
            </a:ln>
            <a:effectLst/>
          </p:spPr>
        </p:pic>
        <p:pic>
          <p:nvPicPr>
            <p:cNvPr id="15" name="Рисунок 14" descr="D:\OQ KOMP\INS-T\ФОТО\100NCD80\DSC_0066.JPG"/>
            <p:cNvPicPr/>
            <p:nvPr/>
          </p:nvPicPr>
          <p:blipFill>
            <a:blip r:embed="rId9" cstate="screen">
              <a:extLst>
                <a:ext uri="{28A0092B-C50C-407E-A947-70E740481C1C}">
                  <a14:useLocalDpi xmlns:a14="http://schemas.microsoft.com/office/drawing/2010/main"/>
                </a:ext>
              </a:extLst>
            </a:blip>
            <a:srcRect/>
            <a:stretch>
              <a:fillRect/>
            </a:stretch>
          </p:blipFill>
          <p:spPr bwMode="auto">
            <a:xfrm>
              <a:off x="2571736" y="4214818"/>
              <a:ext cx="2000232" cy="2643182"/>
            </a:xfrm>
            <a:prstGeom prst="rect">
              <a:avLst/>
            </a:prstGeom>
            <a:noFill/>
            <a:ln w="9525">
              <a:solidFill>
                <a:srgbClr val="FF0000"/>
              </a:solidFill>
              <a:miter lim="800000"/>
              <a:headEnd/>
              <a:tailEnd/>
            </a:ln>
          </p:spPr>
        </p:pic>
        <p:pic>
          <p:nvPicPr>
            <p:cNvPr id="16" name="Picture 4" descr="сканирование0024"/>
            <p:cNvPicPr>
              <a:picLocks noChangeAspect="1" noChangeArrowheads="1"/>
            </p:cNvPicPr>
            <p:nvPr/>
          </p:nvPicPr>
          <p:blipFill>
            <a:blip r:embed="rId10" cstate="screen">
              <a:lum bright="-20000"/>
              <a:extLst>
                <a:ext uri="{28A0092B-C50C-407E-A947-70E740481C1C}">
                  <a14:useLocalDpi xmlns:a14="http://schemas.microsoft.com/office/drawing/2010/main"/>
                </a:ext>
              </a:extLst>
            </a:blip>
            <a:srcRect/>
            <a:stretch>
              <a:fillRect/>
            </a:stretch>
          </p:blipFill>
          <p:spPr bwMode="auto">
            <a:xfrm>
              <a:off x="1214414" y="3857628"/>
              <a:ext cx="2000264" cy="2643206"/>
            </a:xfrm>
            <a:prstGeom prst="rect">
              <a:avLst/>
            </a:prstGeom>
            <a:noFill/>
            <a:ln>
              <a:solidFill>
                <a:srgbClr val="FF0000"/>
              </a:solidFill>
            </a:ln>
          </p:spPr>
        </p:pic>
        <p:cxnSp>
          <p:nvCxnSpPr>
            <p:cNvPr id="19" name="Прямая со стрелкой 18"/>
            <p:cNvCxnSpPr/>
            <p:nvPr/>
          </p:nvCxnSpPr>
          <p:spPr>
            <a:xfrm>
              <a:off x="5143504" y="3213098"/>
              <a:ext cx="121444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10800000">
              <a:off x="2857488" y="3143248"/>
              <a:ext cx="121444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5143504" y="3429000"/>
              <a:ext cx="100013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16200000" flipH="1">
              <a:off x="4964909" y="3607595"/>
              <a:ext cx="50006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5143504" y="2428868"/>
              <a:ext cx="857256" cy="57150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flipH="1" flipV="1">
              <a:off x="4286248" y="2428868"/>
              <a:ext cx="57150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10800000">
              <a:off x="3071802" y="2500306"/>
              <a:ext cx="1000132" cy="500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026" idx="1"/>
            </p:cNvCxnSpPr>
            <p:nvPr/>
          </p:nvCxnSpPr>
          <p:spPr>
            <a:xfrm rot="10800000" flipV="1">
              <a:off x="3071802" y="3286124"/>
              <a:ext cx="1071570"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3643306" y="3500438"/>
              <a:ext cx="642942" cy="5000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143636" y="3929066"/>
              <a:ext cx="1982405" cy="2643206"/>
            </a:xfrm>
            <a:prstGeom prst="rect">
              <a:avLst/>
            </a:prstGeom>
            <a:noFill/>
            <a:ln w="9525">
              <a:solidFill>
                <a:schemeClr val="accent6">
                  <a:lumMod val="50000"/>
                </a:schemeClr>
              </a:solidFill>
              <a:miter lim="800000"/>
              <a:headEnd/>
              <a:tailEnd/>
            </a:ln>
            <a:effectLst/>
          </p:spPr>
        </p:pic>
      </p:grpSp>
      <p:sp>
        <p:nvSpPr>
          <p:cNvPr id="23" name="Заголовок 1"/>
          <p:cNvSpPr txBox="1">
            <a:spLocks/>
          </p:cNvSpPr>
          <p:nvPr/>
        </p:nvSpPr>
        <p:spPr>
          <a:xfrm>
            <a:off x="714348" y="54506"/>
            <a:ext cx="7715304" cy="625903"/>
          </a:xfrm>
          <a:prstGeom prst="rect">
            <a:avLst/>
          </a:prstGeom>
          <a:solidFill>
            <a:schemeClr val="bg1"/>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Термитларнинг зарари ва тарқалиши </a:t>
            </a:r>
            <a:endParaRPr lang="ru-RU"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53106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Рисунок 3"/>
          <p:cNvPicPr/>
          <p:nvPr/>
        </p:nvPicPr>
        <p:blipFill>
          <a:blip cstate="screen" r:embed="rId2">
            <a:extLst>
              <a:ext uri="{28A0092B-C50C-407E-A947-70E740481C1C}">
                <a14:useLocalDpi xmlns:a14="http://schemas.microsoft.com/office/drawing/2010/main"/>
              </a:ext>
            </a:extLst>
          </a:blip>
          <a:srcRect/>
          <a:stretch>
            <a:fillRect/>
          </a:stretch>
        </p:blipFill>
        <p:spPr bwMode="auto">
          <a:xfrm>
            <a:off x="179512" y="3705894"/>
            <a:ext cx="3552192" cy="2931889"/>
          </a:xfrm>
          <a:prstGeom prst="rect">
            <a:avLst/>
          </a:prstGeom>
          <a:ln cap="sq" w="38100">
            <a:solidFill>
              <a:srgbClr val="000000"/>
            </a:solidFill>
            <a:prstDash val="solid"/>
            <a:miter lim="800000"/>
          </a:ln>
          <a:effectLst>
            <a:outerShdw algn="tl" blurRad="50800" dir="2700000" dist="38100" rotWithShape="0">
              <a:srgbClr val="000000">
                <a:alpha val="43000"/>
              </a:srgbClr>
            </a:outerShdw>
          </a:effectLst>
        </p:spPr>
      </p:pic>
      <p:sp>
        <p:nvSpPr>
          <p:cNvPr id="5" name="Прямоугольник 4"/>
          <p:cNvSpPr/>
          <p:nvPr/>
        </p:nvSpPr>
        <p:spPr>
          <a:xfrm>
            <a:off x="35496" y="1990656"/>
            <a:ext cx="2160240" cy="1569660"/>
          </a:xfrm>
          <a:prstGeom prst="rect">
            <a:avLst/>
          </a:prstGeom>
          <a:solidFill>
            <a:schemeClr val="bg1"/>
          </a:solidFill>
          <a:ln w="38100">
            <a:solidFill>
              <a:srgbClr val="000000"/>
            </a:solidFill>
          </a:ln>
        </p:spPr>
        <p:txBody>
          <a:bodyPr wrap="square">
            <a:spAutoFit/>
          </a:bodyPr>
          <a:lstStyle/>
          <a:p>
            <a:pPr algn="just">
              <a:buFontTx/>
              <a:buNone/>
              <a:defRPr/>
            </a:pPr>
            <a:r>
              <a:rPr dirty="0" lang="uz-Cyrl-UZ" sz="1600">
                <a:solidFill>
                  <a:srgbClr val="000000"/>
                </a:solidFill>
                <a:latin charset="0" panose="02020603050405020304" pitchFamily="18" typeface="Times New Roman"/>
                <a:cs charset="0" panose="02020603050405020304" pitchFamily="18" typeface="Times New Roman"/>
              </a:rPr>
              <a:t>Термитларнинг фанда 2800 тури аниқланган бўлиб, улардан 120 тури зараркунанда сифатида қайд қилинган</a:t>
            </a:r>
            <a:endParaRPr dirty="0" lang="ru-RU" sz="1600">
              <a:solidFill>
                <a:srgbClr val="000000"/>
              </a:solidFill>
              <a:latin charset="0" panose="02020603050405020304" pitchFamily="18" typeface="Times New Roman"/>
              <a:cs charset="0" panose="02020603050405020304" pitchFamily="18" typeface="Times New Roman"/>
            </a:endParaRPr>
          </a:p>
        </p:txBody>
      </p:sp>
      <p:pic>
        <p:nvPicPr>
          <p:cNvPr id="6" name="Рисунок 5"/>
          <p:cNvPicPr/>
          <p:nvPr/>
        </p:nvPicPr>
        <p:blipFill>
          <a:blip cstate="screen" r:embed="rId3">
            <a:extLst>
              <a:ext uri="{28A0092B-C50C-407E-A947-70E740481C1C}">
                <a14:useLocalDpi xmlns:a14="http://schemas.microsoft.com/office/drawing/2010/main"/>
              </a:ext>
            </a:extLst>
          </a:blip>
          <a:srcRect b="170" l="61" r="100" t="12"/>
          <a:stretch>
            <a:fillRect/>
          </a:stretch>
        </p:blipFill>
        <p:spPr bwMode="auto">
          <a:xfrm>
            <a:off x="2309510" y="2348880"/>
            <a:ext cx="4464496" cy="3424807"/>
          </a:xfrm>
          <a:prstGeom prst="rect">
            <a:avLst/>
          </a:prstGeom>
          <a:ln cap="sq" w="38100">
            <a:solidFill>
              <a:srgbClr val="002060"/>
            </a:solidFill>
            <a:prstDash val="solid"/>
            <a:miter lim="800000"/>
          </a:ln>
          <a:effectLst>
            <a:outerShdw algn="tl" blurRad="50800" dir="2700000" dist="38100" rotWithShape="0">
              <a:srgbClr val="000000">
                <a:alpha val="43000"/>
              </a:srgbClr>
            </a:outerShdw>
          </a:effectLst>
        </p:spPr>
      </p:pic>
      <p:pic>
        <p:nvPicPr>
          <p:cNvPr id="8" name="Рисунок 7"/>
          <p:cNvPicPr/>
          <p:nvPr/>
        </p:nvPicPr>
        <p:blipFill>
          <a:blip cstate="screen" r:embed="rId4">
            <a:extLst>
              <a:ext uri="{28A0092B-C50C-407E-A947-70E740481C1C}">
                <a14:useLocalDpi xmlns:a14="http://schemas.microsoft.com/office/drawing/2010/main"/>
              </a:ext>
            </a:extLst>
          </a:blip>
          <a:srcRect b="123" l="115" r="5" t="11"/>
          <a:stretch>
            <a:fillRect/>
          </a:stretch>
        </p:blipFill>
        <p:spPr bwMode="auto">
          <a:xfrm>
            <a:off x="4997577" y="1547424"/>
            <a:ext cx="4133056" cy="3033704"/>
          </a:xfrm>
          <a:prstGeom prst="rect">
            <a:avLst/>
          </a:prstGeom>
          <a:ln cap="sq" w="38100">
            <a:solidFill>
              <a:srgbClr val="FF0000"/>
            </a:solidFill>
            <a:prstDash val="solid"/>
            <a:miter lim="800000"/>
          </a:ln>
          <a:effectLst>
            <a:outerShdw algn="tl" blurRad="50800" dir="2700000" dist="38100" rotWithShape="0">
              <a:srgbClr val="000000">
                <a:alpha val="43000"/>
              </a:srgbClr>
            </a:outerShdw>
          </a:effectLst>
        </p:spPr>
      </p:pic>
      <p:sp>
        <p:nvSpPr>
          <p:cNvPr id="9" name="Прямоугольник 8"/>
          <p:cNvSpPr/>
          <p:nvPr/>
        </p:nvSpPr>
        <p:spPr>
          <a:xfrm>
            <a:off x="4968044" y="434113"/>
            <a:ext cx="4061048" cy="101600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buFontTx/>
              <a:buNone/>
              <a:defRPr/>
            </a:pPr>
            <a:r>
              <a:rPr dirty="0" lang="uz-Cyrl-UZ" sz="2000">
                <a:solidFill>
                  <a:srgbClr val="FF0000"/>
                </a:solidFill>
                <a:latin charset="0" panose="02020603050405020304" pitchFamily="18" typeface="Times New Roman"/>
                <a:cs charset="0" panose="02020603050405020304" pitchFamily="18" typeface="Times New Roman"/>
              </a:rPr>
              <a:t>Ўзбекистонда туркистон термити ва катта каспий орти термити кенг тарқалган </a:t>
            </a:r>
            <a:endParaRPr dirty="0" lang="ru-RU" sz="2000">
              <a:solidFill>
                <a:srgbClr val="FF0000"/>
              </a:solidFill>
              <a:latin charset="0" panose="02020603050405020304" pitchFamily="18" typeface="Times New Roman"/>
              <a:cs charset="0" panose="02020603050405020304" pitchFamily="18" typeface="Times New Roman"/>
            </a:endParaRPr>
          </a:p>
        </p:txBody>
      </p:sp>
      <p:sp>
        <p:nvSpPr>
          <p:cNvPr id="11" name="Прямоугольник 10"/>
          <p:cNvSpPr/>
          <p:nvPr/>
        </p:nvSpPr>
        <p:spPr>
          <a:xfrm>
            <a:off x="1835696" y="1086870"/>
            <a:ext cx="2880320" cy="830997"/>
          </a:xfrm>
          <a:prstGeom prst="rect">
            <a:avLst/>
          </a:prstGeom>
          <a:solidFill>
            <a:schemeClr val="bg1"/>
          </a:solidFill>
          <a:ln w="38100">
            <a:solidFill>
              <a:srgbClr val="003399"/>
            </a:solidFill>
          </a:ln>
        </p:spPr>
        <p:txBody>
          <a:bodyPr wrap="square">
            <a:spAutoFit/>
          </a:bodyPr>
          <a:lstStyle/>
          <a:p>
            <a:pPr algn="just">
              <a:buFontTx/>
              <a:buNone/>
              <a:defRPr/>
            </a:pPr>
            <a:r>
              <a:rPr dirty="0" lang="uz-Cyrl-UZ" sz="1600">
                <a:latin charset="0" panose="02020603050405020304" pitchFamily="18" typeface="Times New Roman"/>
                <a:cs charset="0" panose="02020603050405020304" pitchFamily="18" typeface="Times New Roman"/>
              </a:rPr>
              <a:t>Марказий Осиё мамлакатлари ҳудудларида термитларнинг 4 тури учрайди</a:t>
            </a:r>
            <a:endParaRPr dirty="0" lang="ru-RU" sz="1600">
              <a:latin charset="0" panose="02020603050405020304" pitchFamily="18" typeface="Times New Roman"/>
              <a:cs charset="0" panose="02020603050405020304" pitchFamily="18" typeface="Times New Roman"/>
            </a:endParaRPr>
          </a:p>
        </p:txBody>
      </p:sp>
      <p:pic>
        <p:nvPicPr>
          <p:cNvPr descr="C:\Users\User\Desktop\logo_ru.png" id="12" name="Picture 7"/>
          <p:cNvPicPr>
            <a:picLocks noChangeArrowheads="1" noChangeAspect="1"/>
          </p:cNvPicPr>
          <p:nvPr/>
        </p:nvPicPr>
        <p:blipFill>
          <a:blip cstate="screen" r:embed="rId5">
            <a:extLst>
              <a:ext uri="{28A0092B-C50C-407E-A947-70E740481C1C}">
                <a14:useLocalDpi xmlns:a14="http://schemas.microsoft.com/office/drawing/2010/main"/>
              </a:ext>
            </a:extLst>
          </a:blip>
          <a:srcRect/>
          <a:stretch>
            <a:fillRect/>
          </a:stretch>
        </p:blipFill>
        <p:spPr bwMode="auto">
          <a:xfrm>
            <a:off x="89316" y="44625"/>
            <a:ext cx="1598124" cy="36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4"/>
          <p:cNvGrpSpPr>
            <a:grpSpLocks/>
          </p:cNvGrpSpPr>
          <p:nvPr/>
        </p:nvGrpSpPr>
        <p:grpSpPr bwMode="auto">
          <a:xfrm>
            <a:off x="6876256" y="44623"/>
            <a:ext cx="2217836" cy="504058"/>
            <a:chOff x="1712" y="1312"/>
            <a:chExt cx="9360" cy="1943"/>
          </a:xfrm>
        </p:grpSpPr>
        <p:pic>
          <p:nvPicPr>
            <p:cNvPr descr="Bayroq" id="14" name="Picture 5"/>
            <p:cNvPicPr>
              <a:picLocks noChangeArrowheads="1" noChangeAspect="1"/>
            </p:cNvPicPr>
            <p:nvPr/>
          </p:nvPicPr>
          <p:blipFill>
            <a:blip cstate="screen" r:embed="rId6">
              <a:extLst>
                <a:ext uri="{28A0092B-C50C-407E-A947-70E740481C1C}">
                  <a14:useLocalDpi xmlns:a14="http://schemas.microsoft.com/office/drawing/2010/main"/>
                </a:ext>
              </a:extLst>
            </a:blip>
            <a:srcRect/>
            <a:stretch>
              <a:fillRect/>
            </a:stretch>
          </p:blipFill>
          <p:spPr bwMode="auto">
            <a:xfrm>
              <a:off x="1712" y="1395"/>
              <a:ext cx="936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descr="gerb-" id="15" name="Picture 6"/>
            <p:cNvPicPr>
              <a:picLocks noChangeArrowheads="1" noChangeAspect="1"/>
            </p:cNvPicPr>
            <p:nvPr/>
          </p:nvPicPr>
          <p:blipFill>
            <a:blip cstate="screen" r:embed="rId7">
              <a:extLst>
                <a:ext uri="{28A0092B-C50C-407E-A947-70E740481C1C}">
                  <a14:useLocalDpi xmlns:a14="http://schemas.microsoft.com/office/drawing/2010/main"/>
                </a:ext>
              </a:extLst>
            </a:blip>
            <a:srcRect/>
            <a:stretch>
              <a:fillRect/>
            </a:stretch>
          </p:blipFill>
          <p:spPr bwMode="auto">
            <a:xfrm>
              <a:off x="5504" y="1312"/>
              <a:ext cx="1929"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422788"/>
      </p:ext>
    </p:extLst>
  </p:cSld>
  <p:clrMapOvr>
    <a:masterClrMapping/>
  </p:clrMapOvr>
  <mc:AlternateContent xmlns:mc="http://schemas.openxmlformats.org/markup-compatibility/2006" xmlns:p14="http://schemas.microsoft.com/office/powerpoint/2010/main">
    <mc:Choice Requires="p14">
      <p:transition advClick="0" p14:dur="250">
        <p:fade thruBlk="1"/>
      </p:transition>
    </mc:Choice>
    <mc:Fallback xmlns="">
      <p:transition advClick="0">
        <p:fade thruBlk="1"/>
      </p:transition>
    </mc:Fallback>
  </mc:AlternateContent>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994122"/>
          </a:xfrm>
          <a:solidFill>
            <a:schemeClr val="bg1"/>
          </a:solidFill>
        </p:spPr>
        <p:txBody>
          <a:bodyPr>
            <a:no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Вилоятлар бўйича ўтказилган мониторинг натижалари</a:t>
            </a:r>
            <a:endParaRPr lang="ru-RU"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80059863"/>
              </p:ext>
            </p:extLst>
          </p:nvPr>
        </p:nvGraphicFramePr>
        <p:xfrm>
          <a:off x="251520" y="2276872"/>
          <a:ext cx="8229600"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889436" y="1196752"/>
            <a:ext cx="6953768" cy="646331"/>
          </a:xfrm>
          <a:prstGeom prst="rect">
            <a:avLst/>
          </a:prstGeom>
        </p:spPr>
        <p:txBody>
          <a:bodyPr wrap="square">
            <a:spAutoFit/>
          </a:bodyPr>
          <a:lstStyle/>
          <a:p>
            <a:pPr algn="just">
              <a:tabLst>
                <a:tab pos="450850" algn="l"/>
              </a:tabLst>
            </a:pPr>
            <a:r>
              <a:rPr lang="uz-Cyrl-UZ" dirty="0" smtClean="0">
                <a:latin typeface="Times New Roman" panose="02020603050405020304" pitchFamily="18" charset="0"/>
                <a:cs typeface="Times New Roman" panose="02020603050405020304" pitchFamily="18" charset="0"/>
              </a:rPr>
              <a:t>Термитлар билан зарарланган ахоли хонадонлари биноларининг вилоятлар </a:t>
            </a:r>
            <a:r>
              <a:rPr lang="uz-Cyrl-UZ" dirty="0">
                <a:latin typeface="Times New Roman" panose="02020603050405020304" pitchFamily="18" charset="0"/>
                <a:cs typeface="Times New Roman" panose="02020603050405020304" pitchFamily="18" charset="0"/>
              </a:rPr>
              <a:t>кесимидаги кўрсатгичлари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22075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Rot="1" noChangeArrowheads="1"/>
          </p:cNvSpPr>
          <p:nvPr>
            <p:ph type="title"/>
          </p:nvPr>
        </p:nvSpPr>
        <p:spPr>
          <a:xfrm>
            <a:off x="481013" y="307975"/>
            <a:ext cx="8510587" cy="1120761"/>
          </a:xfrm>
          <a:solidFill>
            <a:schemeClr val="bg1"/>
          </a:solidFill>
          <a:extLst/>
        </p:spPr>
        <p:txBody>
          <a:bodyPr>
            <a:normAutofit/>
          </a:bodyPr>
          <a:lstStyle/>
          <a:p>
            <a:pPr algn="ctr" eaLnBrk="1" hangingPunct="1"/>
            <a:r>
              <a:rPr lang="ru-RU" altLang="ru-RU" sz="2800" b="1" dirty="0" err="1" smtClean="0">
                <a:solidFill>
                  <a:srgbClr val="7030A0"/>
                </a:solidFill>
                <a:effectLst/>
                <a:latin typeface="Times New Roman" panose="02020603050405020304" pitchFamily="18" charset="0"/>
              </a:rPr>
              <a:t>Бино</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ва</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иншоот</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ички</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қисмларининг</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зарарланиш</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ҳолати</a:t>
            </a:r>
            <a:endParaRPr lang="ru-RU" altLang="ru-RU" sz="2800" b="1" dirty="0" smtClean="0">
              <a:solidFill>
                <a:srgbClr val="7030A0"/>
              </a:solidFill>
              <a:effectLst/>
              <a:latin typeface="Times New Roman" panose="02020603050405020304" pitchFamily="18" charset="0"/>
            </a:endParaRPr>
          </a:p>
        </p:txBody>
      </p:sp>
      <p:grpSp>
        <p:nvGrpSpPr>
          <p:cNvPr id="19459" name="Group 10"/>
          <p:cNvGrpSpPr>
            <a:grpSpLocks/>
          </p:cNvGrpSpPr>
          <p:nvPr/>
        </p:nvGrpSpPr>
        <p:grpSpPr bwMode="auto">
          <a:xfrm>
            <a:off x="609600" y="1752600"/>
            <a:ext cx="8010525" cy="4433888"/>
            <a:chOff x="384" y="1104"/>
            <a:chExt cx="5046" cy="2793"/>
          </a:xfrm>
        </p:grpSpPr>
        <p:pic>
          <p:nvPicPr>
            <p:cNvPr id="19461" name="Picture 6" descr="сканирование003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4" y="1104"/>
              <a:ext cx="2448" cy="2793"/>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7" descr="DSCN399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6" y="1104"/>
              <a:ext cx="2454" cy="2784"/>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6" name="Rectangle 9"/>
          <p:cNvSpPr>
            <a:spLocks noChangeArrowheads="1"/>
          </p:cNvSpPr>
          <p:nvPr/>
        </p:nvSpPr>
        <p:spPr bwMode="auto">
          <a:xfrm>
            <a:off x="152400" y="152400"/>
            <a:ext cx="8839200" cy="6553200"/>
          </a:xfrm>
          <a:prstGeom prst="rect">
            <a:avLst/>
          </a:prstGeom>
          <a:noFill/>
          <a:ln w="38100">
            <a:solidFill>
              <a:schemeClr val="bg2">
                <a:lumMod val="75000"/>
              </a:schemeClr>
            </a:solidFill>
            <a:miter lim="800000"/>
            <a:headEnd/>
            <a:tailEnd/>
          </a:ln>
          <a:effectLst/>
          <a:extLst/>
        </p:spPr>
        <p:txBody>
          <a:bodyPr wrap="none" anchor="ctr"/>
          <a:lstStyle/>
          <a:p>
            <a:pPr eaLnBrk="1" hangingPunct="1">
              <a:spcBef>
                <a:spcPct val="20000"/>
              </a:spcBef>
              <a:buClr>
                <a:schemeClr val="hlink"/>
              </a:buClr>
              <a:buSzPct val="120000"/>
              <a:buFontTx/>
              <a:buChar char="•"/>
              <a:defRPr/>
            </a:pPr>
            <a:endParaRPr lang="ru-RU">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83093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457200" y="292100"/>
            <a:ext cx="8229600" cy="993760"/>
          </a:xfrm>
          <a:solidFill>
            <a:schemeClr val="bg1"/>
          </a:solidFill>
        </p:spPr>
        <p:txBody>
          <a:bodyPr>
            <a:normAutofit/>
          </a:bodyPr>
          <a:lstStyle/>
          <a:p>
            <a:pPr algn="ctr">
              <a:defRPr/>
            </a:pPr>
            <a:r>
              <a:rPr lang="uz-Cyrl-UZ" sz="2800" b="1" dirty="0" smtClean="0">
                <a:solidFill>
                  <a:srgbClr val="7030A0"/>
                </a:solidFill>
                <a:latin typeface="Times New Roman" pitchFamily="18" charset="0"/>
              </a:rPr>
              <a:t>Термитлардан зарарланиб </a:t>
            </a:r>
            <a:r>
              <a:rPr lang="uz-Cyrl-UZ" sz="2800" b="1" dirty="0" smtClean="0">
                <a:solidFill>
                  <a:srgbClr val="7030A0"/>
                </a:solidFill>
                <a:effectLst/>
                <a:latin typeface="Times New Roman" pitchFamily="18" charset="0"/>
              </a:rPr>
              <a:t>вайрон бўлган </a:t>
            </a:r>
            <a:r>
              <a:rPr lang="uz-Cyrl-UZ" sz="2800" b="1" dirty="0" smtClean="0">
                <a:solidFill>
                  <a:srgbClr val="7030A0"/>
                </a:solidFill>
                <a:latin typeface="Times New Roman" pitchFamily="18" charset="0"/>
              </a:rPr>
              <a:t>аҳоли турар жойлари</a:t>
            </a:r>
            <a:endParaRPr lang="ru-RU" sz="2800" b="1" dirty="0" smtClean="0">
              <a:solidFill>
                <a:srgbClr val="7030A0"/>
              </a:solidFill>
              <a:latin typeface="Times New Roman" pitchFamily="18" charset="0"/>
            </a:endParaRPr>
          </a:p>
        </p:txBody>
      </p:sp>
      <p:pic>
        <p:nvPicPr>
          <p:cNvPr id="20483" name="Рисунок 10" descr="F:\12-Foto\Animals and insecta\Insect\Termit_foto+camera\Foto comandirovki_termit\Termez_termit_2009-2012\Bahoriston_2010-2012\IMGP22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288" y="1752600"/>
            <a:ext cx="484028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9" descr="F:\12-Foto\Animals and insecta\Insect\Termit_foto+camera\Foto comandirovki_termit\Termez_termit_2009-2012\Bahoriston_2010-2012\IMGP223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1752600"/>
            <a:ext cx="38623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41525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1-08-09_150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71600" y="1447800"/>
            <a:ext cx="6092825" cy="4568825"/>
          </a:xfrm>
          <a:prstGeom prst="rect">
            <a:avLst/>
          </a:prstGeom>
          <a:noFill/>
          <a:ln w="9525">
            <a:solidFill>
              <a:srgbClr val="252571"/>
            </a:solidFill>
            <a:miter lim="800000"/>
            <a:headEnd/>
            <a:tailEnd/>
          </a:ln>
        </p:spPr>
      </p:pic>
      <p:sp>
        <p:nvSpPr>
          <p:cNvPr id="30723" name="Rectangle 3"/>
          <p:cNvSpPr>
            <a:spLocks noChangeArrowheads="1"/>
          </p:cNvSpPr>
          <p:nvPr/>
        </p:nvSpPr>
        <p:spPr bwMode="auto">
          <a:xfrm>
            <a:off x="857224" y="285728"/>
            <a:ext cx="7143800" cy="954107"/>
          </a:xfrm>
          <a:prstGeom prst="rect">
            <a:avLst/>
          </a:prstGeom>
          <a:solidFill>
            <a:schemeClr val="bg1"/>
          </a:solidFill>
          <a:ln w="9525">
            <a:noFill/>
            <a:miter lim="800000"/>
            <a:headEnd/>
            <a:tailEnd/>
          </a:ln>
          <a:effectLst/>
        </p:spPr>
        <p:txBody>
          <a:bodyPr wrap="square" anchor="ctr">
            <a:spAutoFit/>
          </a:bodyPr>
          <a:lstStyle/>
          <a:p>
            <a:pPr algn="ctr"/>
            <a:r>
              <a:rPr lang="uz-Cyrl-UZ" sz="2800" b="1" dirty="0">
                <a:solidFill>
                  <a:srgbClr val="7030A0"/>
                </a:solidFill>
                <a:latin typeface="Times New Roman" pitchFamily="18" charset="0"/>
              </a:rPr>
              <a:t>Термитларнинг зарарли фаолиятидан </a:t>
            </a:r>
          </a:p>
          <a:p>
            <a:pPr algn="ctr"/>
            <a:r>
              <a:rPr lang="uz-Cyrl-UZ" sz="2800" b="1" dirty="0">
                <a:solidFill>
                  <a:srgbClr val="7030A0"/>
                </a:solidFill>
                <a:latin typeface="Times New Roman" pitchFamily="18" charset="0"/>
              </a:rPr>
              <a:t>вайрон бўлган аҳоли уйлари</a:t>
            </a:r>
          </a:p>
        </p:txBody>
      </p:sp>
      <p:sp>
        <p:nvSpPr>
          <p:cNvPr id="30724" name="Rectangle 9"/>
          <p:cNvSpPr>
            <a:spLocks noChangeArrowheads="1"/>
          </p:cNvSpPr>
          <p:nvPr/>
        </p:nvSpPr>
        <p:spPr bwMode="auto">
          <a:xfrm>
            <a:off x="152400" y="152400"/>
            <a:ext cx="8839200" cy="6553200"/>
          </a:xfrm>
          <a:prstGeom prst="rect">
            <a:avLst/>
          </a:prstGeom>
          <a:noFill/>
          <a:ln w="9525">
            <a:solidFill>
              <a:srgbClr val="000080"/>
            </a:solidFill>
            <a:miter lim="800000"/>
            <a:headEnd/>
            <a:tailEnd/>
          </a:ln>
          <a:effectLst/>
        </p:spPr>
        <p:txBody>
          <a:bodyPr wrap="none" anchor="ctr"/>
          <a:lstStyle/>
          <a:p>
            <a:endParaRPr lang="ru-RU"/>
          </a:p>
        </p:txBody>
      </p:sp>
      <p:cxnSp>
        <p:nvCxnSpPr>
          <p:cNvPr id="30725" name="Прямая со стрелкой 2"/>
          <p:cNvCxnSpPr>
            <a:cxnSpLocks noChangeShapeType="1"/>
          </p:cNvCxnSpPr>
          <p:nvPr/>
        </p:nvCxnSpPr>
        <p:spPr bwMode="auto">
          <a:xfrm>
            <a:off x="1527175" y="5791200"/>
            <a:ext cx="0" cy="0"/>
          </a:xfrm>
          <a:prstGeom prst="straightConnector1">
            <a:avLst/>
          </a:prstGeom>
          <a:noFill/>
          <a:ln w="9525" algn="ctr">
            <a:noFill/>
            <a:round/>
            <a:headEnd/>
            <a:tailEnd/>
          </a:ln>
          <a:effectLst/>
        </p:spPr>
      </p:cxnSp>
    </p:spTree>
    <p:extLst>
      <p:ext uri="{BB962C8B-B14F-4D97-AF65-F5344CB8AC3E}">
        <p14:creationId xmlns:p14="http://schemas.microsoft.com/office/powerpoint/2010/main" val="274678861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85150994"/>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a:spLocks noGrp="1"/>
          </p:cNvSpPr>
          <p:nvPr>
            <p:ph type="title"/>
          </p:nvPr>
        </p:nvSpPr>
        <p:spPr>
          <a:xfrm>
            <a:off x="457200" y="116632"/>
            <a:ext cx="8229600" cy="994122"/>
          </a:xfrm>
          <a:solidFill>
            <a:schemeClr val="bg1"/>
          </a:solidFill>
        </p:spPr>
        <p:txBody>
          <a:bodyPr>
            <a:no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Вилоятлар бўйича ўтказилган мониторинг натижалари</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83568" y="1196752"/>
            <a:ext cx="6953768" cy="923330"/>
          </a:xfrm>
          <a:prstGeom prst="rect">
            <a:avLst/>
          </a:prstGeom>
        </p:spPr>
        <p:txBody>
          <a:bodyPr wrap="square">
            <a:spAutoFit/>
          </a:bodyPr>
          <a:lstStyle/>
          <a:p>
            <a:pPr algn="just">
              <a:tabLst>
                <a:tab pos="450850" algn="l"/>
              </a:tabLst>
            </a:pPr>
            <a:r>
              <a:rPr lang="uz-Cyrl-UZ" dirty="0" smtClean="0">
                <a:latin typeface="Times New Roman" panose="02020603050405020304" pitchFamily="18" charset="0"/>
                <a:cs typeface="Times New Roman" panose="02020603050405020304" pitchFamily="18" charset="0"/>
              </a:rPr>
              <a:t>Ижтимоий соҳа объектлари,  корхона ва ташкилотлар хамда маданий-тарихий обидалар </a:t>
            </a:r>
            <a:r>
              <a:rPr lang="uz-Cyrl-UZ" dirty="0">
                <a:latin typeface="Times New Roman" panose="02020603050405020304" pitchFamily="18" charset="0"/>
                <a:cs typeface="Times New Roman" panose="02020603050405020304" pitchFamily="18" charset="0"/>
              </a:rPr>
              <a:t>биноларининг </a:t>
            </a:r>
            <a:r>
              <a:rPr lang="uz-Cyrl-UZ" dirty="0" smtClean="0">
                <a:latin typeface="Times New Roman" panose="02020603050405020304" pitchFamily="18" charset="0"/>
                <a:cs typeface="Times New Roman" panose="02020603050405020304" pitchFamily="18" charset="0"/>
              </a:rPr>
              <a:t>термитлар </a:t>
            </a:r>
            <a:r>
              <a:rPr lang="uz-Cyrl-UZ" dirty="0">
                <a:latin typeface="Times New Roman" panose="02020603050405020304" pitchFamily="18" charset="0"/>
                <a:cs typeface="Times New Roman" panose="02020603050405020304" pitchFamily="18" charset="0"/>
              </a:rPr>
              <a:t>билан </a:t>
            </a:r>
            <a:r>
              <a:rPr lang="uz-Cyrl-UZ" dirty="0" smtClean="0">
                <a:latin typeface="Times New Roman" panose="02020603050405020304" pitchFamily="18" charset="0"/>
                <a:cs typeface="Times New Roman" panose="02020603050405020304" pitchFamily="18" charset="0"/>
              </a:rPr>
              <a:t>зарарланиш кўрсатгичлари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33705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1667669" y="188640"/>
            <a:ext cx="6347713" cy="1097220"/>
          </a:xfrm>
          <a:solidFill>
            <a:schemeClr val="bg1"/>
          </a:solidFill>
        </p:spPr>
        <p:txBody>
          <a:bodyPr>
            <a:normAutofit/>
          </a:bodyPr>
          <a:lstStyle/>
          <a:p>
            <a:pPr algn="ctr">
              <a:defRPr/>
            </a:pPr>
            <a:r>
              <a:rPr lang="uz-Cyrl-UZ" sz="2800" b="1" dirty="0" smtClean="0">
                <a:solidFill>
                  <a:srgbClr val="7030A0"/>
                </a:solidFill>
                <a:latin typeface="Times New Roman" pitchFamily="18" charset="0"/>
              </a:rPr>
              <a:t>Стратегик объектларнинг термитлардан зарарланиши</a:t>
            </a:r>
            <a:endParaRPr lang="ru-RU" sz="2800" b="1" dirty="0" smtClean="0">
              <a:solidFill>
                <a:srgbClr val="7030A0"/>
              </a:solidFill>
              <a:latin typeface="Times New Roman" pitchFamily="18" charset="0"/>
            </a:endParaRPr>
          </a:p>
        </p:txBody>
      </p:sp>
      <p:pic>
        <p:nvPicPr>
          <p:cNvPr id="21507" name="Рисунок 14" descr="F:\12-Foto\Animals and insecta\Insect\Termit_foto+camera\Foto comandirovki_termit\Termez_termit_2009-2012\Surhan_2009-2012\Surhan_2010\Jarkurgan_19.09.10\IMGP2198.JPG"/>
          <p:cNvPicPr>
            <a:picLocks noGrp="1" noChangeAspect="1" noChangeArrowheads="1"/>
          </p:cNvPicPr>
          <p:nvPr>
            <p:ph type="body" idx="1"/>
          </p:nvPr>
        </p:nvPicPr>
        <p:blipFill>
          <a:blip r:embed="rId2" cstate="screen">
            <a:extLst>
              <a:ext uri="{28A0092B-C50C-407E-A947-70E740481C1C}">
                <a14:useLocalDpi xmlns:a14="http://schemas.microsoft.com/office/drawing/2010/main"/>
              </a:ext>
            </a:extLst>
          </a:blip>
          <a:srcRect/>
          <a:stretch>
            <a:fillRect/>
          </a:stretch>
        </p:blipFill>
        <p:spPr>
          <a:xfrm>
            <a:off x="323850" y="1628775"/>
            <a:ext cx="2781300" cy="2105025"/>
          </a:xfrm>
          <a:noFill/>
          <a:extLst>
            <a:ext uri="{909E8E84-426E-40DD-AFC4-6F175D3DCCD1}">
              <a14:hiddenFill xmlns:a14="http://schemas.microsoft.com/office/drawing/2010/main">
                <a:solidFill>
                  <a:srgbClr val="FFFFFF"/>
                </a:solidFill>
              </a14:hiddenFill>
            </a:ext>
          </a:extLst>
        </p:spPr>
      </p:pic>
      <p:pic>
        <p:nvPicPr>
          <p:cNvPr id="21508" name="Рисунок 16" descr="F:\12-Foto\Animals and insecta\Insect\Termit_foto+camera\Foto comandirovki_termit\Termez_termit_2009-2012\Surhan_2009-2012\Surhan_2011\AMU-28.08.11\IMGP376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600200"/>
            <a:ext cx="5843588"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15" descr="F:\12-Foto\Animals and insecta\Insect\Termit_foto+camera\Foto comandirovki_termit\Termez_termit_2009-2012\Surhan_2009-2012\Surhan_2011\AMU-28.08.11\IMGP376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4114800"/>
            <a:ext cx="287813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74181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292100"/>
            <a:ext cx="8686800" cy="993760"/>
          </a:xfrm>
          <a:solidFill>
            <a:schemeClr val="bg1"/>
          </a:solidFill>
        </p:spPr>
        <p:txBody>
          <a:bodyPr>
            <a:normAutofit/>
          </a:bodyPr>
          <a:lstStyle/>
          <a:p>
            <a:pPr algn="ctr" eaLnBrk="1" hangingPunct="1"/>
            <a:r>
              <a:rPr lang="ru-RU" altLang="ru-RU" sz="2800" b="1" dirty="0" err="1" smtClean="0">
                <a:solidFill>
                  <a:srgbClr val="7030A0"/>
                </a:solidFill>
                <a:effectLst/>
                <a:latin typeface="Times New Roman" panose="02020603050405020304" pitchFamily="18" charset="0"/>
              </a:rPr>
              <a:t>Стратегик</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иншоотларнинг</a:t>
            </a:r>
            <a:r>
              <a:rPr lang="ru-RU" altLang="ru-RU" sz="2800" b="1" dirty="0" smtClean="0">
                <a:solidFill>
                  <a:srgbClr val="7030A0"/>
                </a:solidFill>
                <a:effectLst/>
                <a:latin typeface="Times New Roman" panose="02020603050405020304" pitchFamily="18" charset="0"/>
              </a:rPr>
              <a:t> </a:t>
            </a:r>
            <a:r>
              <a:rPr lang="ru-RU" altLang="ru-RU" sz="2800" b="1" dirty="0" err="1" smtClean="0">
                <a:solidFill>
                  <a:srgbClr val="7030A0"/>
                </a:solidFill>
                <a:effectLst/>
                <a:latin typeface="Times New Roman" panose="02020603050405020304" pitchFamily="18" charset="0"/>
              </a:rPr>
              <a:t>зарарланиши</a:t>
            </a:r>
            <a:r>
              <a:rPr lang="ru-RU" altLang="ru-RU" sz="2800" b="1" dirty="0" smtClean="0">
                <a:solidFill>
                  <a:srgbClr val="7030A0"/>
                </a:solidFill>
                <a:effectLst/>
                <a:latin typeface="Times New Roman" panose="02020603050405020304" pitchFamily="18" charset="0"/>
              </a:rPr>
              <a:t/>
            </a:r>
            <a:br>
              <a:rPr lang="ru-RU" altLang="ru-RU" sz="2800" b="1" dirty="0" smtClean="0">
                <a:solidFill>
                  <a:srgbClr val="7030A0"/>
                </a:solidFill>
                <a:effectLst/>
                <a:latin typeface="Times New Roman" panose="02020603050405020304" pitchFamily="18" charset="0"/>
              </a:rPr>
            </a:br>
            <a:r>
              <a:rPr lang="ru-RU" altLang="ru-RU" sz="1200" b="1" dirty="0" smtClean="0">
                <a:solidFill>
                  <a:srgbClr val="7030A0"/>
                </a:solidFill>
                <a:effectLst/>
                <a:latin typeface="Times New Roman" panose="02020603050405020304" pitchFamily="18" charset="0"/>
              </a:rPr>
              <a:t>(</a:t>
            </a:r>
            <a:r>
              <a:rPr lang="ru-RU" altLang="ru-RU" sz="1200" b="1" dirty="0" err="1" smtClean="0">
                <a:solidFill>
                  <a:srgbClr val="7030A0"/>
                </a:solidFill>
                <a:effectLst/>
                <a:latin typeface="Times New Roman" panose="02020603050405020304" pitchFamily="18" charset="0"/>
              </a:rPr>
              <a:t>Бухоро</a:t>
            </a:r>
            <a:r>
              <a:rPr lang="ru-RU" altLang="ru-RU" sz="1200" b="1" dirty="0" smtClean="0">
                <a:solidFill>
                  <a:srgbClr val="7030A0"/>
                </a:solidFill>
                <a:effectLst/>
                <a:latin typeface="Times New Roman" panose="02020603050405020304" pitchFamily="18" charset="0"/>
              </a:rPr>
              <a:t> </a:t>
            </a:r>
            <a:r>
              <a:rPr lang="ru-RU" altLang="ru-RU" sz="1200" b="1" dirty="0" err="1" smtClean="0">
                <a:solidFill>
                  <a:srgbClr val="7030A0"/>
                </a:solidFill>
                <a:effectLst/>
                <a:latin typeface="Times New Roman" panose="02020603050405020304" pitchFamily="18" charset="0"/>
              </a:rPr>
              <a:t>вилояти</a:t>
            </a:r>
            <a:r>
              <a:rPr lang="ru-RU" altLang="ru-RU" sz="1200" b="1" dirty="0" smtClean="0">
                <a:solidFill>
                  <a:srgbClr val="7030A0"/>
                </a:solidFill>
                <a:effectLst/>
                <a:latin typeface="Times New Roman" panose="02020603050405020304" pitchFamily="18" charset="0"/>
              </a:rPr>
              <a:t> </a:t>
            </a:r>
            <a:r>
              <a:rPr lang="ru-RU" altLang="ru-RU" sz="1200" b="1" dirty="0" err="1" smtClean="0">
                <a:solidFill>
                  <a:srgbClr val="7030A0"/>
                </a:solidFill>
                <a:effectLst/>
                <a:latin typeface="Times New Roman" panose="02020603050405020304" pitchFamily="18" charset="0"/>
              </a:rPr>
              <a:t>Қоравулбозор</a:t>
            </a:r>
            <a:r>
              <a:rPr lang="ru-RU" altLang="ru-RU" sz="1200" b="1" dirty="0" smtClean="0">
                <a:solidFill>
                  <a:srgbClr val="7030A0"/>
                </a:solidFill>
                <a:effectLst/>
                <a:latin typeface="Times New Roman" panose="02020603050405020304" pitchFamily="18" charset="0"/>
              </a:rPr>
              <a:t> </a:t>
            </a:r>
            <a:r>
              <a:rPr lang="ru-RU" altLang="ru-RU" sz="1200" b="1" dirty="0" err="1" smtClean="0">
                <a:solidFill>
                  <a:srgbClr val="7030A0"/>
                </a:solidFill>
                <a:effectLst/>
                <a:latin typeface="Times New Roman" panose="02020603050405020304" pitchFamily="18" charset="0"/>
              </a:rPr>
              <a:t>шаҳарчаси</a:t>
            </a:r>
            <a:r>
              <a:rPr lang="ru-RU" altLang="ru-RU" sz="1200" b="1" dirty="0" smtClean="0">
                <a:solidFill>
                  <a:srgbClr val="7030A0"/>
                </a:solidFill>
                <a:effectLst/>
                <a:latin typeface="Times New Roman" panose="02020603050405020304" pitchFamily="18" charset="0"/>
              </a:rPr>
              <a:t> </a:t>
            </a:r>
            <a:r>
              <a:rPr lang="ru-RU" altLang="ru-RU" sz="1200" b="1" dirty="0" err="1" smtClean="0">
                <a:solidFill>
                  <a:srgbClr val="7030A0"/>
                </a:solidFill>
                <a:effectLst/>
                <a:latin typeface="Times New Roman" panose="02020603050405020304" pitchFamily="18" charset="0"/>
              </a:rPr>
              <a:t>Турон</a:t>
            </a:r>
            <a:r>
              <a:rPr lang="ru-RU" altLang="ru-RU" sz="1200" b="1" dirty="0" smtClean="0">
                <a:solidFill>
                  <a:srgbClr val="7030A0"/>
                </a:solidFill>
                <a:effectLst/>
                <a:latin typeface="Times New Roman" panose="02020603050405020304" pitchFamily="18" charset="0"/>
              </a:rPr>
              <a:t> ЭС)</a:t>
            </a:r>
          </a:p>
        </p:txBody>
      </p:sp>
      <p:sp>
        <p:nvSpPr>
          <p:cNvPr id="337923" name="Rectangle 3"/>
          <p:cNvSpPr>
            <a:spLocks noGrp="1" noChangeArrowheads="1"/>
          </p:cNvSpPr>
          <p:nvPr>
            <p:ph type="body" idx="1"/>
          </p:nvPr>
        </p:nvSpPr>
        <p:spPr/>
        <p:txBody>
          <a:bodyPr/>
          <a:lstStyle/>
          <a:p>
            <a:pPr marL="0" indent="0" eaLnBrk="1" hangingPunct="1">
              <a:buFontTx/>
              <a:buNone/>
              <a:defRPr/>
            </a:pPr>
            <a:endParaRPr lang="ru-RU" dirty="0" smtClean="0"/>
          </a:p>
        </p:txBody>
      </p:sp>
      <p:grpSp>
        <p:nvGrpSpPr>
          <p:cNvPr id="16388" name="Group 8"/>
          <p:cNvGrpSpPr>
            <a:grpSpLocks/>
          </p:cNvGrpSpPr>
          <p:nvPr/>
        </p:nvGrpSpPr>
        <p:grpSpPr bwMode="auto">
          <a:xfrm>
            <a:off x="731838" y="2033588"/>
            <a:ext cx="7543800" cy="3962400"/>
            <a:chOff x="288" y="1200"/>
            <a:chExt cx="5328" cy="2880"/>
          </a:xfrm>
        </p:grpSpPr>
        <p:pic>
          <p:nvPicPr>
            <p:cNvPr id="16390" name="Picture 4" descr="DSCN401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 y="1200"/>
              <a:ext cx="2736" cy="288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5" descr="DSCN4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72" y="1200"/>
              <a:ext cx="2544" cy="288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Rectangle 9"/>
          <p:cNvSpPr>
            <a:spLocks noChangeArrowheads="1"/>
          </p:cNvSpPr>
          <p:nvPr/>
        </p:nvSpPr>
        <p:spPr bwMode="auto">
          <a:xfrm>
            <a:off x="152400" y="152400"/>
            <a:ext cx="8839200" cy="6553200"/>
          </a:xfrm>
          <a:prstGeom prst="rect">
            <a:avLst/>
          </a:prstGeom>
          <a:noFill/>
          <a:ln w="38100">
            <a:solidFill>
              <a:schemeClr val="bg2">
                <a:lumMod val="75000"/>
              </a:schemeClr>
            </a:solidFill>
            <a:miter lim="800000"/>
            <a:headEnd/>
            <a:tailEnd/>
          </a:ln>
          <a:effectLst/>
          <a:extLst/>
        </p:spPr>
        <p:txBody>
          <a:bodyPr wrap="none" anchor="ctr"/>
          <a:lstStyle/>
          <a:p>
            <a:pPr>
              <a:defRPr/>
            </a:pPr>
            <a:endParaRPr lang="ru-RU"/>
          </a:p>
        </p:txBody>
      </p:sp>
    </p:spTree>
    <p:extLst>
      <p:ext uri="{BB962C8B-B14F-4D97-AF65-F5344CB8AC3E}">
        <p14:creationId xmlns:p14="http://schemas.microsoft.com/office/powerpoint/2010/main" val="187220281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677418" y="167544"/>
            <a:ext cx="7895110" cy="1046878"/>
          </a:xfrm>
          <a:solidFill>
            <a:schemeClr val="bg1"/>
          </a:solidFill>
        </p:spPr>
        <p:txBody>
          <a:bodyPr>
            <a:normAutofit/>
          </a:bodyPr>
          <a:lstStyle/>
          <a:p>
            <a:pPr algn="ctr">
              <a:defRPr/>
            </a:pPr>
            <a:r>
              <a:rPr lang="uz-Cyrl-UZ" sz="2800" b="1" dirty="0" smtClean="0">
                <a:solidFill>
                  <a:srgbClr val="7030A0"/>
                </a:solidFill>
                <a:latin typeface="Times New Roman" pitchFamily="18" charset="0"/>
              </a:rPr>
              <a:t>Тарихий ёдгорликларнинг  термитлардан зарарланиши</a:t>
            </a:r>
            <a:endParaRPr lang="ru-RU" sz="2800" b="1" dirty="0" smtClean="0">
              <a:solidFill>
                <a:srgbClr val="7030A0"/>
              </a:solidFill>
              <a:latin typeface="Times New Roman" pitchFamily="18" charset="0"/>
            </a:endParaRPr>
          </a:p>
        </p:txBody>
      </p:sp>
      <p:pic>
        <p:nvPicPr>
          <p:cNvPr id="22531" name="Picture 3" descr="сканирование0024"/>
          <p:cNvPicPr>
            <a:picLocks noChangeAspect="1" noChangeArrowheads="1"/>
          </p:cNvPicPr>
          <p:nvPr/>
        </p:nvPicPr>
        <p:blipFill>
          <a:blip r:embed="rId2">
            <a:lum bright="-20000" contrast="20000"/>
            <a:extLst>
              <a:ext uri="{28A0092B-C50C-407E-A947-70E740481C1C}">
                <a14:useLocalDpi xmlns:a14="http://schemas.microsoft.com/office/drawing/2010/main"/>
              </a:ext>
            </a:extLst>
          </a:blip>
          <a:srcRect/>
          <a:stretch>
            <a:fillRect/>
          </a:stretch>
        </p:blipFill>
        <p:spPr bwMode="auto">
          <a:xfrm>
            <a:off x="4500562" y="1428736"/>
            <a:ext cx="40735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5962" y="1428736"/>
            <a:ext cx="368776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54352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3"/>
          <p:cNvGraphicFramePr>
            <a:graphicFrameLocks noGrp="1"/>
          </p:cNvGraphicFramePr>
          <p:nvPr>
            <p:ph idx="1"/>
            <p:extLst>
              <p:ext uri="{D42A27DB-BD31-4B8C-83A1-F6EECF244321}">
                <p14:modId xmlns:p14="http://schemas.microsoft.com/office/powerpoint/2010/main" val="3108908983"/>
              </p:ext>
            </p:extLst>
          </p:nvPr>
        </p:nvGraphicFramePr>
        <p:xfrm>
          <a:off x="609600" y="2160588"/>
          <a:ext cx="6348413"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Заголовок 1"/>
          <p:cNvSpPr txBox="1">
            <a:spLocks/>
          </p:cNvSpPr>
          <p:nvPr/>
        </p:nvSpPr>
        <p:spPr>
          <a:xfrm>
            <a:off x="457200" y="116632"/>
            <a:ext cx="8229600" cy="994122"/>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z-Cyrl-UZ" sz="3200" b="1" dirty="0" smtClean="0">
                <a:solidFill>
                  <a:srgbClr val="7030A0"/>
                </a:solidFill>
                <a:latin typeface="Times New Roman" panose="02020603050405020304" pitchFamily="18" charset="0"/>
                <a:cs typeface="Times New Roman" panose="02020603050405020304" pitchFamily="18" charset="0"/>
              </a:rPr>
              <a:t>Вилоятлар бўйича ўтказилган мониторинг натижалари</a:t>
            </a:r>
            <a:endParaRPr lang="ru-RU" sz="3200" b="1" dirty="0">
              <a:solidFill>
                <a:srgbClr val="7030A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95116" y="1256310"/>
            <a:ext cx="6953768" cy="646331"/>
          </a:xfrm>
          <a:prstGeom prst="rect">
            <a:avLst/>
          </a:prstGeom>
        </p:spPr>
        <p:txBody>
          <a:bodyPr wrap="square">
            <a:spAutoFit/>
          </a:bodyPr>
          <a:lstStyle/>
          <a:p>
            <a:pPr algn="ctr">
              <a:tabLst>
                <a:tab pos="450850" algn="l"/>
              </a:tabLst>
            </a:pPr>
            <a:r>
              <a:rPr lang="uz-Cyrl-UZ" dirty="0" smtClean="0">
                <a:latin typeface="Times New Roman" panose="02020603050405020304" pitchFamily="18" charset="0"/>
                <a:cs typeface="Times New Roman" panose="02020603050405020304" pitchFamily="18" charset="0"/>
              </a:rPr>
              <a:t>Термитлар тарқалган дала, чўл зоналар, қабристонлар ва бошқа очиқ ер майдонлар (га)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32508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158" y="285728"/>
            <a:ext cx="8429684" cy="1143008"/>
          </a:xfrm>
          <a:solidFill>
            <a:schemeClr val="bg1"/>
          </a:solidFill>
        </p:spPr>
        <p:txBody>
          <a:bodyPr>
            <a:normAutofit/>
          </a:bodyPr>
          <a:lstStyle/>
          <a:p>
            <a:pPr algn="ctr" eaLnBrk="1" hangingPunct="1"/>
            <a:r>
              <a:rPr lang="ru-RU" sz="2800" b="1" dirty="0" err="1" smtClean="0">
                <a:solidFill>
                  <a:srgbClr val="7030A0"/>
                </a:solidFill>
                <a:effectLst/>
                <a:latin typeface="Times New Roman" pitchFamily="18" charset="0"/>
              </a:rPr>
              <a:t>Табиий</a:t>
            </a:r>
            <a:r>
              <a:rPr lang="ru-RU" sz="2800" b="1" dirty="0" smtClean="0">
                <a:solidFill>
                  <a:srgbClr val="7030A0"/>
                </a:solidFill>
                <a:effectLst/>
                <a:latin typeface="Times New Roman" pitchFamily="18" charset="0"/>
              </a:rPr>
              <a:t> </a:t>
            </a:r>
            <a:r>
              <a:rPr lang="ru-RU" sz="2800" b="1" dirty="0" err="1" smtClean="0">
                <a:solidFill>
                  <a:srgbClr val="7030A0"/>
                </a:solidFill>
                <a:effectLst/>
                <a:latin typeface="Times New Roman" pitchFamily="18" charset="0"/>
              </a:rPr>
              <a:t>шароитда</a:t>
            </a:r>
            <a:r>
              <a:rPr lang="ru-RU" sz="2800" b="1" dirty="0" smtClean="0">
                <a:solidFill>
                  <a:srgbClr val="7030A0"/>
                </a:solidFill>
                <a:effectLst/>
                <a:latin typeface="Times New Roman" pitchFamily="18" charset="0"/>
              </a:rPr>
              <a:t> </a:t>
            </a:r>
            <a:r>
              <a:rPr lang="ru-RU" sz="2800" b="1" dirty="0" err="1" smtClean="0">
                <a:solidFill>
                  <a:srgbClr val="7030A0"/>
                </a:solidFill>
                <a:effectLst/>
                <a:latin typeface="Times New Roman" pitchFamily="18" charset="0"/>
              </a:rPr>
              <a:t>ўсимлик</a:t>
            </a:r>
            <a:r>
              <a:rPr lang="ru-RU" sz="2800" b="1" dirty="0" smtClean="0">
                <a:solidFill>
                  <a:srgbClr val="7030A0"/>
                </a:solidFill>
                <a:effectLst/>
                <a:latin typeface="Times New Roman" pitchFamily="18" charset="0"/>
              </a:rPr>
              <a:t> </a:t>
            </a:r>
            <a:r>
              <a:rPr lang="ru-RU" sz="2800" b="1" dirty="0" err="1" smtClean="0">
                <a:solidFill>
                  <a:srgbClr val="7030A0"/>
                </a:solidFill>
                <a:effectLst/>
                <a:latin typeface="Times New Roman" pitchFamily="18" charset="0"/>
              </a:rPr>
              <a:t>ва</a:t>
            </a:r>
            <a:r>
              <a:rPr lang="en-US" sz="2800" b="1" dirty="0" smtClean="0">
                <a:solidFill>
                  <a:srgbClr val="7030A0"/>
                </a:solidFill>
                <a:effectLst/>
                <a:latin typeface="Times New Roman" pitchFamily="18" charset="0"/>
              </a:rPr>
              <a:t> </a:t>
            </a:r>
            <a:r>
              <a:rPr lang="ru-RU" sz="2800" b="1" dirty="0" err="1" smtClean="0">
                <a:solidFill>
                  <a:srgbClr val="7030A0"/>
                </a:solidFill>
                <a:effectLst/>
                <a:latin typeface="Times New Roman" pitchFamily="18" charset="0"/>
              </a:rPr>
              <a:t>дарахтларга</a:t>
            </a:r>
            <a:r>
              <a:rPr lang="ru-RU" sz="2800" b="1" dirty="0" smtClean="0">
                <a:solidFill>
                  <a:srgbClr val="7030A0"/>
                </a:solidFill>
                <a:effectLst/>
                <a:latin typeface="Times New Roman" pitchFamily="18" charset="0"/>
              </a:rPr>
              <a:t> </a:t>
            </a:r>
            <a:r>
              <a:rPr lang="en-US" sz="2800" b="1" dirty="0" smtClean="0">
                <a:solidFill>
                  <a:srgbClr val="7030A0"/>
                </a:solidFill>
                <a:effectLst/>
                <a:latin typeface="Times New Roman" pitchFamily="18" charset="0"/>
              </a:rPr>
              <a:t/>
            </a:r>
            <a:br>
              <a:rPr lang="en-US" sz="2800" b="1" dirty="0" smtClean="0">
                <a:solidFill>
                  <a:srgbClr val="7030A0"/>
                </a:solidFill>
                <a:effectLst/>
                <a:latin typeface="Times New Roman" pitchFamily="18" charset="0"/>
              </a:rPr>
            </a:br>
            <a:r>
              <a:rPr lang="ru-RU" sz="2800" b="1" dirty="0" err="1" smtClean="0">
                <a:solidFill>
                  <a:srgbClr val="7030A0"/>
                </a:solidFill>
                <a:effectLst/>
                <a:latin typeface="Times New Roman" pitchFamily="18" charset="0"/>
              </a:rPr>
              <a:t>лой-сувоқ ўраш</a:t>
            </a:r>
            <a:endParaRPr lang="ru-RU" sz="2800" b="1" dirty="0" smtClean="0">
              <a:solidFill>
                <a:srgbClr val="7030A0"/>
              </a:solidFill>
              <a:effectLst/>
              <a:latin typeface="Times New Roman" pitchFamily="18" charset="0"/>
            </a:endParaRPr>
          </a:p>
        </p:txBody>
      </p:sp>
      <p:grpSp>
        <p:nvGrpSpPr>
          <p:cNvPr id="2" name="Group 6"/>
          <p:cNvGrpSpPr>
            <a:grpSpLocks/>
          </p:cNvGrpSpPr>
          <p:nvPr/>
        </p:nvGrpSpPr>
        <p:grpSpPr bwMode="auto">
          <a:xfrm>
            <a:off x="685800" y="1600200"/>
            <a:ext cx="8001000" cy="4343400"/>
            <a:chOff x="192" y="1008"/>
            <a:chExt cx="5376" cy="2976"/>
          </a:xfrm>
        </p:grpSpPr>
        <p:pic>
          <p:nvPicPr>
            <p:cNvPr id="15365" name="Picture 3" descr="HPIM0243"/>
            <p:cNvPicPr>
              <a:picLocks noChangeAspect="1" noChangeArrowheads="1"/>
            </p:cNvPicPr>
            <p:nvPr/>
          </p:nvPicPr>
          <p:blipFill>
            <a:blip r:embed="rId2"/>
            <a:srcRect/>
            <a:stretch>
              <a:fillRect/>
            </a:stretch>
          </p:blipFill>
          <p:spPr bwMode="auto">
            <a:xfrm>
              <a:off x="192" y="1008"/>
              <a:ext cx="2592" cy="2975"/>
            </a:xfrm>
            <a:prstGeom prst="rect">
              <a:avLst/>
            </a:prstGeom>
            <a:noFill/>
            <a:ln w="50800">
              <a:solidFill>
                <a:schemeClr val="tx1"/>
              </a:solidFill>
              <a:miter lim="800000"/>
              <a:headEnd/>
              <a:tailEnd/>
            </a:ln>
          </p:spPr>
        </p:pic>
        <p:pic>
          <p:nvPicPr>
            <p:cNvPr id="15366" name="Picture 4" descr="HPIM0147"/>
            <p:cNvPicPr>
              <a:picLocks noChangeAspect="1" noChangeArrowheads="1"/>
            </p:cNvPicPr>
            <p:nvPr/>
          </p:nvPicPr>
          <p:blipFill>
            <a:blip r:embed="rId3"/>
            <a:srcRect/>
            <a:stretch>
              <a:fillRect/>
            </a:stretch>
          </p:blipFill>
          <p:spPr bwMode="auto">
            <a:xfrm>
              <a:off x="2880" y="1008"/>
              <a:ext cx="2688" cy="2976"/>
            </a:xfrm>
            <a:prstGeom prst="rect">
              <a:avLst/>
            </a:prstGeom>
            <a:noFill/>
            <a:ln w="50800">
              <a:solidFill>
                <a:schemeClr val="tx1"/>
              </a:solidFill>
              <a:miter lim="800000"/>
              <a:headEnd/>
              <a:tailEnd/>
            </a:ln>
          </p:spPr>
        </p:pic>
      </p:grpSp>
      <p:sp>
        <p:nvSpPr>
          <p:cNvPr id="6" name="Rectangle 9"/>
          <p:cNvSpPr>
            <a:spLocks noChangeArrowheads="1"/>
          </p:cNvSpPr>
          <p:nvPr/>
        </p:nvSpPr>
        <p:spPr bwMode="auto">
          <a:xfrm>
            <a:off x="152400" y="152400"/>
            <a:ext cx="8839200" cy="6553200"/>
          </a:xfrm>
          <a:prstGeom prst="rect">
            <a:avLst/>
          </a:prstGeom>
          <a:noFill/>
          <a:ln w="38100">
            <a:solidFill>
              <a:schemeClr val="bg2">
                <a:lumMod val="75000"/>
              </a:schemeClr>
            </a:solidFill>
            <a:miter lim="800000"/>
            <a:headEnd/>
            <a:tailEnd/>
          </a:ln>
          <a:effectLst/>
          <a:extLst/>
        </p:spPr>
        <p:txBody>
          <a:bodyPr wrap="none" anchor="ctr"/>
          <a:lstStyle/>
          <a:p>
            <a:pPr>
              <a:defRPr/>
            </a:pPr>
            <a:endParaRPr lang="ru-RU"/>
          </a:p>
        </p:txBody>
      </p:sp>
    </p:spTree>
    <p:extLst>
      <p:ext uri="{BB962C8B-B14F-4D97-AF65-F5344CB8AC3E}">
        <p14:creationId xmlns:p14="http://schemas.microsoft.com/office/powerpoint/2010/main" val="45644035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827584" y="1340768"/>
            <a:ext cx="6840759" cy="4824536"/>
            <a:chOff x="0" y="0"/>
            <a:chExt cx="5721447" cy="5590394"/>
          </a:xfrm>
        </p:grpSpPr>
        <p:sp>
          <p:nvSpPr>
            <p:cNvPr id="5" name="Прямоугольник 4"/>
            <p:cNvSpPr/>
            <p:nvPr/>
          </p:nvSpPr>
          <p:spPr>
            <a:xfrm>
              <a:off x="1641231" y="0"/>
              <a:ext cx="1399540" cy="643255"/>
            </a:xfrm>
            <a:prstGeom prst="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ru-RU" sz="1400" b="1" dirty="0" smtClean="0">
                  <a:effectLst/>
                  <a:latin typeface="Times New Roman" panose="02020603050405020304" pitchFamily="18" charset="0"/>
                  <a:ea typeface="Calibri" panose="020F0502020204030204" pitchFamily="34" charset="0"/>
                  <a:cs typeface="Times New Roman" panose="02020603050405020304" pitchFamily="18" charset="0"/>
                </a:rPr>
                <a:t>Малика </a:t>
              </a: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ўринбосари</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641231" y="1023816"/>
              <a:ext cx="1399540" cy="726831"/>
            </a:xfrm>
            <a:prstGeom prst="rect">
              <a:avLst/>
            </a:pr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Тухум</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641231" y="2047631"/>
              <a:ext cx="1399540" cy="62039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Личинка</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3274646" y="3040185"/>
              <a:ext cx="1399540" cy="643255"/>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Ишчи</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641231" y="3032370"/>
              <a:ext cx="1399540" cy="643255"/>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Нимфа</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0" y="3040185"/>
              <a:ext cx="1399540" cy="64325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Аскар</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930031" y="4017108"/>
              <a:ext cx="1399540" cy="54673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Қанотлилар </a:t>
              </a:r>
              <a:endPar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945661" y="4947139"/>
              <a:ext cx="1399540" cy="64325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Малика ўринбосари</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3" name="Прямая со стрелкой 12"/>
            <p:cNvCxnSpPr/>
            <p:nvPr/>
          </p:nvCxnSpPr>
          <p:spPr>
            <a:xfrm>
              <a:off x="2328984" y="640862"/>
              <a:ext cx="0" cy="383113"/>
            </a:xfrm>
            <a:prstGeom prst="straightConnector1">
              <a:avLst/>
            </a:prstGeom>
            <a:noFill/>
            <a:ln w="6350" cap="flat" cmpd="sng" algn="ctr">
              <a:solidFill>
                <a:srgbClr val="5B9BD5"/>
              </a:solidFill>
              <a:prstDash val="solid"/>
              <a:miter lim="800000"/>
              <a:tailEnd type="triangle"/>
            </a:ln>
            <a:effectLst/>
          </p:spPr>
        </p:cxnSp>
        <p:cxnSp>
          <p:nvCxnSpPr>
            <p:cNvPr id="14" name="Прямая со стрелкой 13"/>
            <p:cNvCxnSpPr/>
            <p:nvPr/>
          </p:nvCxnSpPr>
          <p:spPr>
            <a:xfrm>
              <a:off x="2328984" y="1664677"/>
              <a:ext cx="0" cy="382905"/>
            </a:xfrm>
            <a:prstGeom prst="straightConnector1">
              <a:avLst/>
            </a:prstGeom>
            <a:noFill/>
            <a:ln w="6350" cap="flat" cmpd="sng" algn="ctr">
              <a:solidFill>
                <a:srgbClr val="5B9BD5"/>
              </a:solidFill>
              <a:prstDash val="solid"/>
              <a:miter lim="800000"/>
              <a:tailEnd type="triangle"/>
            </a:ln>
            <a:effectLst/>
          </p:spPr>
        </p:cxnSp>
        <p:cxnSp>
          <p:nvCxnSpPr>
            <p:cNvPr id="15" name="Прямая со стрелкой 14"/>
            <p:cNvCxnSpPr/>
            <p:nvPr/>
          </p:nvCxnSpPr>
          <p:spPr>
            <a:xfrm>
              <a:off x="2328984" y="2641600"/>
              <a:ext cx="0" cy="382905"/>
            </a:xfrm>
            <a:prstGeom prst="straightConnector1">
              <a:avLst/>
            </a:prstGeom>
            <a:noFill/>
            <a:ln w="6350" cap="flat" cmpd="sng" algn="ctr">
              <a:solidFill>
                <a:srgbClr val="5B9BD5"/>
              </a:solidFill>
              <a:prstDash val="solid"/>
              <a:miter lim="800000"/>
              <a:tailEnd type="triangle"/>
            </a:ln>
            <a:effectLst/>
          </p:spPr>
        </p:cxnSp>
        <p:cxnSp>
          <p:nvCxnSpPr>
            <p:cNvPr id="16" name="Прямая со стрелкой 15"/>
            <p:cNvCxnSpPr/>
            <p:nvPr/>
          </p:nvCxnSpPr>
          <p:spPr>
            <a:xfrm flipH="1">
              <a:off x="1953846" y="3665416"/>
              <a:ext cx="445135" cy="351155"/>
            </a:xfrm>
            <a:prstGeom prst="straightConnector1">
              <a:avLst/>
            </a:prstGeom>
            <a:noFill/>
            <a:ln w="6350" cap="flat" cmpd="sng" algn="ctr">
              <a:solidFill>
                <a:srgbClr val="5B9BD5"/>
              </a:solidFill>
              <a:prstDash val="solid"/>
              <a:miter lim="800000"/>
              <a:tailEnd type="triangle"/>
            </a:ln>
            <a:effectLst/>
          </p:spPr>
        </p:cxnSp>
        <p:cxnSp>
          <p:nvCxnSpPr>
            <p:cNvPr id="17" name="Прямая со стрелкой 16"/>
            <p:cNvCxnSpPr/>
            <p:nvPr/>
          </p:nvCxnSpPr>
          <p:spPr>
            <a:xfrm>
              <a:off x="1633415" y="4564185"/>
              <a:ext cx="0" cy="382905"/>
            </a:xfrm>
            <a:prstGeom prst="straightConnector1">
              <a:avLst/>
            </a:prstGeom>
            <a:noFill/>
            <a:ln w="6350" cap="flat" cmpd="sng" algn="ctr">
              <a:solidFill>
                <a:srgbClr val="5B9BD5"/>
              </a:solidFill>
              <a:prstDash val="solid"/>
              <a:miter lim="800000"/>
              <a:tailEnd type="triangle"/>
            </a:ln>
            <a:effectLst/>
          </p:spPr>
        </p:cxnSp>
        <p:cxnSp>
          <p:nvCxnSpPr>
            <p:cNvPr id="18" name="Прямая со стрелкой 17"/>
            <p:cNvCxnSpPr/>
            <p:nvPr/>
          </p:nvCxnSpPr>
          <p:spPr>
            <a:xfrm flipH="1">
              <a:off x="890954" y="2665047"/>
              <a:ext cx="756285" cy="365760"/>
            </a:xfrm>
            <a:prstGeom prst="straightConnector1">
              <a:avLst/>
            </a:prstGeom>
            <a:noFill/>
            <a:ln w="6350" cap="flat" cmpd="sng" algn="ctr">
              <a:solidFill>
                <a:srgbClr val="5B9BD5"/>
              </a:solidFill>
              <a:prstDash val="solid"/>
              <a:miter lim="800000"/>
              <a:tailEnd type="triangle"/>
            </a:ln>
            <a:effectLst/>
          </p:spPr>
        </p:cxnSp>
        <p:cxnSp>
          <p:nvCxnSpPr>
            <p:cNvPr id="19" name="Прямая со стрелкой 18"/>
            <p:cNvCxnSpPr/>
            <p:nvPr/>
          </p:nvCxnSpPr>
          <p:spPr>
            <a:xfrm>
              <a:off x="3040184" y="2641600"/>
              <a:ext cx="845185" cy="398780"/>
            </a:xfrm>
            <a:prstGeom prst="straightConnector1">
              <a:avLst/>
            </a:prstGeom>
            <a:noFill/>
            <a:ln w="6350" cap="flat" cmpd="sng" algn="ctr">
              <a:solidFill>
                <a:srgbClr val="5B9BD5"/>
              </a:solidFill>
              <a:prstDash val="solid"/>
              <a:miter lim="800000"/>
              <a:tailEnd type="triangle"/>
            </a:ln>
            <a:effectLst/>
          </p:spPr>
        </p:cxnSp>
        <p:sp>
          <p:nvSpPr>
            <p:cNvPr id="20" name="Овал 19"/>
            <p:cNvSpPr/>
            <p:nvPr/>
          </p:nvSpPr>
          <p:spPr>
            <a:xfrm>
              <a:off x="1860061" y="1023816"/>
              <a:ext cx="976630" cy="643255"/>
            </a:xfrm>
            <a:prstGeom prst="ellipse">
              <a:avLst/>
            </a:prstGeom>
            <a:noFill/>
            <a:ln w="12700" cap="flat" cmpd="sng" algn="ctr">
              <a:solidFill>
                <a:srgbClr val="92D05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b="1"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4321907" y="4017107"/>
              <a:ext cx="1399540" cy="554849"/>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z-Cyrl-UZ" sz="1400" b="1" dirty="0" smtClean="0">
                  <a:latin typeface="Times New Roman" panose="02020603050405020304" pitchFamily="18" charset="0"/>
                  <a:ea typeface="Calibri" panose="020F0502020204030204" pitchFamily="34" charset="0"/>
                  <a:cs typeface="Times New Roman" panose="02020603050405020304" pitchFamily="18" charset="0"/>
                </a:rPr>
                <a:t>Аскар</a:t>
              </a:r>
              <a:endParaRPr lang="ru-RU" sz="1400" b="1"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2" name="Прямая со стрелкой 21"/>
            <p:cNvCxnSpPr/>
            <p:nvPr/>
          </p:nvCxnSpPr>
          <p:spPr>
            <a:xfrm>
              <a:off x="4321907" y="3665416"/>
              <a:ext cx="227965" cy="353060"/>
            </a:xfrm>
            <a:prstGeom prst="straightConnector1">
              <a:avLst/>
            </a:prstGeom>
            <a:noFill/>
            <a:ln w="6350" cap="flat" cmpd="sng" algn="ctr">
              <a:solidFill>
                <a:srgbClr val="5B9BD5"/>
              </a:solidFill>
              <a:prstDash val="solid"/>
              <a:miter lim="800000"/>
              <a:tailEnd type="triangle"/>
            </a:ln>
            <a:effectLst/>
          </p:spPr>
        </p:cxnSp>
        <p:sp>
          <p:nvSpPr>
            <p:cNvPr id="23" name="Прямоугольник 22"/>
            <p:cNvSpPr/>
            <p:nvPr/>
          </p:nvSpPr>
          <p:spPr>
            <a:xfrm>
              <a:off x="2485292" y="4017108"/>
              <a:ext cx="1399540" cy="546735"/>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Қанотлилар </a:t>
              </a:r>
              <a:endParaRPr lang="ru-RU" sz="11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uz-Cyrl-UZ" sz="14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Прямая со стрелкой 23"/>
            <p:cNvCxnSpPr/>
            <p:nvPr/>
          </p:nvCxnSpPr>
          <p:spPr>
            <a:xfrm>
              <a:off x="2399323" y="3665416"/>
              <a:ext cx="436880" cy="359410"/>
            </a:xfrm>
            <a:prstGeom prst="straightConnector1">
              <a:avLst/>
            </a:prstGeom>
            <a:noFill/>
            <a:ln w="6350" cap="flat" cmpd="sng" algn="ctr">
              <a:solidFill>
                <a:srgbClr val="5B9BD5"/>
              </a:solidFill>
              <a:prstDash val="solid"/>
              <a:miter lim="800000"/>
              <a:tailEnd type="triangle"/>
            </a:ln>
            <a:effectLst/>
          </p:spPr>
        </p:cxnSp>
      </p:grpSp>
      <p:sp>
        <p:nvSpPr>
          <p:cNvPr id="25" name="Заголовок 1"/>
          <p:cNvSpPr>
            <a:spLocks noGrp="1"/>
          </p:cNvSpPr>
          <p:nvPr>
            <p:ph type="title"/>
          </p:nvPr>
        </p:nvSpPr>
        <p:spPr>
          <a:xfrm>
            <a:off x="755576" y="275302"/>
            <a:ext cx="6888258" cy="875184"/>
          </a:xfrm>
          <a:solidFill>
            <a:schemeClr val="bg1"/>
          </a:solidFill>
        </p:spPr>
        <p:txBody>
          <a:bodyPr>
            <a:no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Термитлар – жамоа хосил қилиб яшовчи хашаротлардир</a:t>
            </a:r>
            <a:endParaRPr lang="ru-RU" sz="2800" b="1" dirty="0">
              <a:solidFill>
                <a:srgbClr val="7030A0"/>
              </a:solidFill>
              <a:latin typeface="Times New Roman" panose="02020603050405020304" pitchFamily="18" charset="0"/>
              <a:cs typeface="Times New Roman" panose="02020603050405020304" pitchFamily="18" charset="0"/>
            </a:endParaRPr>
          </a:p>
        </p:txBody>
      </p:sp>
      <p:pic>
        <p:nvPicPr>
          <p:cNvPr id="26" name="Picture 7" descr="C:\Users\User\Desktop\logo_ru.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316" y="44625"/>
            <a:ext cx="1598124" cy="36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4"/>
          <p:cNvGrpSpPr>
            <a:grpSpLocks/>
          </p:cNvGrpSpPr>
          <p:nvPr/>
        </p:nvGrpSpPr>
        <p:grpSpPr bwMode="auto">
          <a:xfrm>
            <a:off x="6876256" y="44623"/>
            <a:ext cx="2217836" cy="504058"/>
            <a:chOff x="1712" y="1312"/>
            <a:chExt cx="9360" cy="1943"/>
          </a:xfrm>
        </p:grpSpPr>
        <p:pic>
          <p:nvPicPr>
            <p:cNvPr id="28" name="Picture 5" descr="Bayroq"/>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2" y="1395"/>
              <a:ext cx="9360"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ger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4" y="1312"/>
              <a:ext cx="1929"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3740159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rrowheads="1"/>
          </p:cNvSpPr>
          <p:nvPr/>
        </p:nvSpPr>
        <p:spPr bwMode="auto">
          <a:xfrm>
            <a:off x="533400" y="2540000"/>
            <a:ext cx="1143000" cy="1041400"/>
          </a:xfrm>
          <a:prstGeom prst="cube">
            <a:avLst>
              <a:gd name="adj" fmla="val 25000"/>
            </a:avLst>
          </a:prstGeom>
          <a:blipFill>
            <a:blip r:embed="rId3" cstate="screen">
              <a:extLst>
                <a:ext uri="{28A0092B-C50C-407E-A947-70E740481C1C}">
                  <a14:useLocalDpi xmlns:a14="http://schemas.microsoft.com/office/drawing/2010/main"/>
                </a:ext>
              </a:extLst>
            </a:blip>
            <a:stretch>
              <a:fillRect/>
            </a:stretch>
          </a:blipFill>
          <a:ln w="9525">
            <a:solidFill>
              <a:srgbClr val="000000"/>
            </a:solidFill>
            <a:miter lim="800000"/>
            <a:headEnd/>
            <a:tailEnd/>
          </a:ln>
        </p:spPr>
        <p:txBody>
          <a:bodyPr/>
          <a:lstStyle/>
          <a:p>
            <a:pPr>
              <a:defRPr/>
            </a:pPr>
            <a:endParaRPr lang="ru-RU"/>
          </a:p>
        </p:txBody>
      </p:sp>
      <p:sp>
        <p:nvSpPr>
          <p:cNvPr id="15" name="Прямоугольник 14"/>
          <p:cNvSpPr/>
          <p:nvPr/>
        </p:nvSpPr>
        <p:spPr>
          <a:xfrm>
            <a:off x="-152400" y="1371600"/>
            <a:ext cx="2819400" cy="1016000"/>
          </a:xfrm>
          <a:prstGeom prst="rect">
            <a:avLst/>
          </a:prstGeom>
        </p:spPr>
        <p:txBody>
          <a:bodyPr>
            <a:spAutoFit/>
          </a:bodyPr>
          <a:lstStyle/>
          <a:p>
            <a:pPr algn="ctr">
              <a:buFontTx/>
              <a:buNone/>
              <a:defRPr/>
            </a:pPr>
            <a:r>
              <a:rPr lang="uz-Cyrl-UZ" sz="2000" b="1">
                <a:effectLst/>
                <a:latin typeface="Times New Roman" pitchFamily="18" charset="0"/>
                <a:cs typeface="Times New Roman" pitchFamily="18" charset="0"/>
              </a:rPr>
              <a:t>100 см</a:t>
            </a:r>
            <a:r>
              <a:rPr lang="uz-Cyrl-UZ" sz="2000" b="1" baseline="30000">
                <a:solidFill>
                  <a:srgbClr val="000080"/>
                </a:solidFill>
                <a:effectLst/>
                <a:latin typeface="Times New Roman" pitchFamily="18" charset="0"/>
                <a:cs typeface="Times New Roman" pitchFamily="18" charset="0"/>
              </a:rPr>
              <a:t>3</a:t>
            </a:r>
            <a:r>
              <a:rPr lang="uz-Cyrl-UZ" sz="2000" b="1">
                <a:effectLst/>
                <a:latin typeface="Times New Roman" pitchFamily="18" charset="0"/>
                <a:cs typeface="Times New Roman" pitchFamily="18" charset="0"/>
              </a:rPr>
              <a:t> </a:t>
            </a:r>
            <a:r>
              <a:rPr lang="uz-Cyrl-UZ" sz="2000" b="1">
                <a:solidFill>
                  <a:srgbClr val="000080"/>
                </a:solidFill>
                <a:effectLst>
                  <a:outerShdw blurRad="38100" dist="38100" dir="2700000" algn="tl">
                    <a:srgbClr val="C0C0C0"/>
                  </a:outerShdw>
                </a:effectLst>
                <a:latin typeface="Times New Roman" pitchFamily="18" charset="0"/>
                <a:cs typeface="Times New Roman" pitchFamily="18" charset="0"/>
              </a:rPr>
              <a:t> </a:t>
            </a:r>
            <a:r>
              <a:rPr lang="uz-Cyrl-UZ" sz="2000" b="1">
                <a:effectLst/>
                <a:latin typeface="Times New Roman" pitchFamily="18" charset="0"/>
                <a:cs typeface="Times New Roman" pitchFamily="18" charset="0"/>
              </a:rPr>
              <a:t>ҳажмни эгаллаган 25 минг термитли 1 оила</a:t>
            </a:r>
            <a:endParaRPr lang="ru-RU" sz="2000" b="1">
              <a:effectLst>
                <a:outerShdw blurRad="38100" dist="38100" dir="2700000" algn="tl">
                  <a:srgbClr val="C0C0C0"/>
                </a:outerShdw>
              </a:effectLst>
            </a:endParaRPr>
          </a:p>
        </p:txBody>
      </p:sp>
      <p:sp>
        <p:nvSpPr>
          <p:cNvPr id="16" name="AutoShape 3"/>
          <p:cNvSpPr>
            <a:spLocks noChangeArrowheads="1"/>
          </p:cNvSpPr>
          <p:nvPr/>
        </p:nvSpPr>
        <p:spPr bwMode="auto">
          <a:xfrm>
            <a:off x="3048000" y="2362200"/>
            <a:ext cx="5943600" cy="4343400"/>
          </a:xfrm>
          <a:prstGeom prst="cube">
            <a:avLst>
              <a:gd name="adj" fmla="val 25000"/>
            </a:avLst>
          </a:prstGeom>
          <a:blipFill>
            <a:blip r:embed="rId4" cstate="print"/>
            <a:stretch>
              <a:fillRect/>
            </a:stretch>
          </a:blipFill>
          <a:ln w="9525">
            <a:solidFill>
              <a:srgbClr val="000000"/>
            </a:solidFill>
            <a:miter lim="800000"/>
            <a:headEnd/>
            <a:tailEnd/>
          </a:ln>
        </p:spPr>
        <p:txBody>
          <a:bodyPr/>
          <a:lstStyle/>
          <a:p>
            <a:pPr>
              <a:defRPr/>
            </a:pPr>
            <a:endParaRPr lang="ru-RU"/>
          </a:p>
        </p:txBody>
      </p:sp>
      <p:sp>
        <p:nvSpPr>
          <p:cNvPr id="17" name="Прямоугольник 16"/>
          <p:cNvSpPr/>
          <p:nvPr/>
        </p:nvSpPr>
        <p:spPr>
          <a:xfrm>
            <a:off x="3733800" y="1371600"/>
            <a:ext cx="4724400" cy="830263"/>
          </a:xfrm>
          <a:prstGeom prst="rect">
            <a:avLst/>
          </a:prstGeom>
          <a:solidFill>
            <a:schemeClr val="bg1"/>
          </a:solidFill>
        </p:spPr>
        <p:txBody>
          <a:bodyPr>
            <a:spAutoFit/>
          </a:bodyPr>
          <a:lstStyle/>
          <a:p>
            <a:pPr algn="ctr">
              <a:buFontTx/>
              <a:buNone/>
              <a:defRPr/>
            </a:pPr>
            <a:r>
              <a:rPr lang="uz-Cyrl-UZ" sz="2400" b="1" dirty="0">
                <a:solidFill>
                  <a:srgbClr val="8E5500"/>
                </a:solidFill>
                <a:effectLst/>
                <a:latin typeface="Times New Roman" pitchFamily="18" charset="0"/>
                <a:cs typeface="Times New Roman" pitchFamily="18" charset="0"/>
              </a:rPr>
              <a:t>50 000 см</a:t>
            </a:r>
            <a:r>
              <a:rPr lang="uz-Cyrl-UZ" sz="2400" b="1" baseline="30000" dirty="0">
                <a:solidFill>
                  <a:srgbClr val="8E5500"/>
                </a:solidFill>
                <a:effectLst/>
                <a:latin typeface="Times New Roman" pitchFamily="18" charset="0"/>
                <a:cs typeface="Times New Roman" pitchFamily="18" charset="0"/>
              </a:rPr>
              <a:t>3</a:t>
            </a:r>
            <a:r>
              <a:rPr lang="uz-Cyrl-UZ" sz="2400" b="1" dirty="0">
                <a:solidFill>
                  <a:srgbClr val="8E5500"/>
                </a:solidFill>
                <a:effectLst/>
                <a:latin typeface="Times New Roman" pitchFamily="18" charset="0"/>
                <a:cs typeface="Times New Roman" pitchFamily="18" charset="0"/>
              </a:rPr>
              <a:t> турли кўринишдаги целлюлозани йўқ қилади </a:t>
            </a:r>
            <a:endParaRPr lang="ru-RU" sz="2400" b="1" dirty="0">
              <a:solidFill>
                <a:srgbClr val="8E5500"/>
              </a:solidFill>
              <a:effectLst>
                <a:outerShdw blurRad="38100" dist="38100" dir="2700000" algn="tl">
                  <a:srgbClr val="C0C0C0"/>
                </a:outerShdw>
              </a:effectLst>
            </a:endParaRPr>
          </a:p>
        </p:txBody>
      </p:sp>
      <p:sp>
        <p:nvSpPr>
          <p:cNvPr id="7" name="Прямоугольник 6"/>
          <p:cNvSpPr/>
          <p:nvPr/>
        </p:nvSpPr>
        <p:spPr>
          <a:xfrm>
            <a:off x="5072066" y="4143380"/>
            <a:ext cx="1108075" cy="369332"/>
          </a:xfrm>
          <a:prstGeom prst="rect">
            <a:avLst/>
          </a:prstGeom>
          <a:solidFill>
            <a:srgbClr val="FF0000"/>
          </a:solidFill>
          <a:ln>
            <a:solidFill>
              <a:srgbClr val="FF0000"/>
            </a:solidFill>
          </a:ln>
        </p:spPr>
        <p:txBody>
          <a:bodyPr wrap="square">
            <a:spAutoFit/>
          </a:bodyPr>
          <a:lstStyle/>
          <a:p>
            <a:pPr algn="ctr">
              <a:buFontTx/>
              <a:buNone/>
              <a:defRPr/>
            </a:pPr>
            <a:r>
              <a:rPr lang="en-US" b="1" dirty="0">
                <a:solidFill>
                  <a:schemeClr val="bg1"/>
                </a:solidFill>
                <a:effectLst/>
                <a:latin typeface="Times New Roman" pitchFamily="18" charset="0"/>
                <a:cs typeface="Times New Roman" pitchFamily="18" charset="0"/>
              </a:rPr>
              <a:t>x 500</a:t>
            </a:r>
            <a:endParaRPr lang="ru-RU" b="1" dirty="0">
              <a:solidFill>
                <a:schemeClr val="bg1"/>
              </a:solidFill>
              <a:effectLst>
                <a:outerShdw blurRad="38100" dist="38100" dir="2700000" algn="tl">
                  <a:srgbClr val="C0C0C0"/>
                </a:outerShdw>
              </a:effectLst>
            </a:endParaRPr>
          </a:p>
        </p:txBody>
      </p:sp>
      <p:sp>
        <p:nvSpPr>
          <p:cNvPr id="9" name="Заголовок 1"/>
          <p:cNvSpPr txBox="1">
            <a:spLocks/>
          </p:cNvSpPr>
          <p:nvPr/>
        </p:nvSpPr>
        <p:spPr>
          <a:xfrm>
            <a:off x="0" y="0"/>
            <a:ext cx="9144000" cy="571480"/>
          </a:xfrm>
          <a:prstGeom prst="rect">
            <a:avLst/>
          </a:prstGeom>
          <a:solidFill>
            <a:srgbClr val="FAD9AC"/>
          </a:solidFill>
        </p:spPr>
        <p:txBody>
          <a:bodyPr vert="horz" lIns="91440" tIns="45720" rIns="91440" bIns="45720" rtlCol="0" anchor="ctr">
            <a:normAutofit/>
          </a:bodyPr>
          <a:lstStyle/>
          <a:p>
            <a:pPr algn="ctr">
              <a:buFontTx/>
              <a:buNone/>
              <a:defRPr/>
            </a:pPr>
            <a:r>
              <a:rPr lang="uz-Cyrl-UZ" sz="2800" b="1" dirty="0" smtClean="0">
                <a:solidFill>
                  <a:srgbClr val="7030A0"/>
                </a:solidFill>
                <a:latin typeface="Times New Roman" pitchFamily="18" charset="0"/>
                <a:cs typeface="Times New Roman" pitchFamily="18" charset="0"/>
              </a:rPr>
              <a:t>БИР ЙИЛ ДАВОМИДА </a:t>
            </a:r>
            <a:endParaRPr lang="ru-RU" sz="2800" b="1" dirty="0">
              <a:solidFill>
                <a:srgbClr val="7030A0"/>
              </a:solidFill>
              <a:effectLst>
                <a:outerShdw blurRad="38100" dist="38100" dir="2700000" algn="tl">
                  <a:srgbClr val="C0C0C0"/>
                </a:outerShdw>
              </a:effectLst>
            </a:endParaRPr>
          </a:p>
        </p:txBody>
      </p:sp>
    </p:spTree>
    <p:extLst>
      <p:ext uri="{BB962C8B-B14F-4D97-AF65-F5344CB8AC3E}">
        <p14:creationId xmlns:p14="http://schemas.microsoft.com/office/powerpoint/2010/main" val="283238584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844" y="1166417"/>
            <a:ext cx="8858312" cy="5262979"/>
          </a:xfrm>
          <a:prstGeom prst="rect">
            <a:avLst/>
          </a:prstGeom>
          <a:solidFill>
            <a:schemeClr val="bg1"/>
          </a:solidFill>
          <a:ln w="9525">
            <a:solidFill>
              <a:srgbClr val="002060"/>
            </a:solid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just"/>
            <a:r>
              <a:rPr lang="uz-Cyrl-UZ" sz="1600" b="1" dirty="0" smtClean="0">
                <a:latin typeface="Times New Roman" pitchFamily="18" charset="0"/>
                <a:cs typeface="Times New Roman" pitchFamily="18" charset="0"/>
              </a:rPr>
              <a:t>1950-1970 йй.</a:t>
            </a:r>
            <a:r>
              <a:rPr lang="uz-Cyrl-UZ" sz="1600" dirty="0" smtClean="0">
                <a:latin typeface="Times New Roman" pitchFamily="18" charset="0"/>
                <a:cs typeface="Times New Roman" pitchFamily="18" charset="0"/>
              </a:rPr>
              <a:t> Зараркунандага қарши кураш ДДТ ва гексахлоран сингари инсон саломатлиги ва иссиққонли ҳайвонларга юқори заҳарли хусусиятга эга бўлган препаратларни қўллашга мўлжалланган эди. </a:t>
            </a:r>
            <a:endParaRPr lang="ru-RU" sz="1600" dirty="0" smtClean="0">
              <a:latin typeface="Times New Roman" pitchFamily="18" charset="0"/>
              <a:cs typeface="Times New Roman" pitchFamily="18" charset="0"/>
            </a:endParaRPr>
          </a:p>
          <a:p>
            <a:pPr indent="457200" algn="just"/>
            <a:r>
              <a:rPr lang="uz-Cyrl-UZ" sz="1600" b="1" dirty="0" smtClean="0">
                <a:latin typeface="Times New Roman" pitchFamily="18" charset="0"/>
                <a:cs typeface="Times New Roman" pitchFamily="18" charset="0"/>
              </a:rPr>
              <a:t>1970-1990 йй.</a:t>
            </a:r>
            <a:r>
              <a:rPr lang="uz-Cyrl-UZ" sz="1600" dirty="0" smtClean="0">
                <a:latin typeface="Times New Roman" pitchFamily="18" charset="0"/>
                <a:cs typeface="Times New Roman" pitchFamily="18" charset="0"/>
              </a:rPr>
              <a:t> давомида Бу препаратлар ишлаб чиқаришдан олиб ташлангандан кейин, термитларга қарши оргонафосфат ва карбоматлар кураш воситаси сифатида тавсия этилди . </a:t>
            </a:r>
            <a:endParaRPr lang="ru-RU" sz="1600" dirty="0" smtClean="0">
              <a:latin typeface="Times New Roman" pitchFamily="18" charset="0"/>
              <a:cs typeface="Times New Roman" pitchFamily="18" charset="0"/>
            </a:endParaRPr>
          </a:p>
          <a:p>
            <a:pPr indent="457200" algn="just"/>
            <a:r>
              <a:rPr lang="uz-Cyrl-UZ" sz="1600" b="1" dirty="0" smtClean="0">
                <a:latin typeface="Times New Roman" pitchFamily="18" charset="0"/>
                <a:cs typeface="Times New Roman" pitchFamily="18" charset="0"/>
              </a:rPr>
              <a:t>1990-2000</a:t>
            </a:r>
            <a:r>
              <a:rPr lang="uz-Cyrl-UZ" sz="1600" dirty="0" smtClean="0">
                <a:latin typeface="Times New Roman" pitchFamily="18" charset="0"/>
                <a:cs typeface="Times New Roman" pitchFamily="18" charset="0"/>
              </a:rPr>
              <a:t> </a:t>
            </a:r>
            <a:r>
              <a:rPr lang="uz-Cyrl-UZ" sz="1600" b="1" dirty="0" smtClean="0">
                <a:latin typeface="Times New Roman" pitchFamily="18" charset="0"/>
                <a:cs typeface="Times New Roman" pitchFamily="18" charset="0"/>
              </a:rPr>
              <a:t>йй.</a:t>
            </a:r>
            <a:r>
              <a:rPr lang="uz-Cyrl-UZ" sz="1600" dirty="0" smtClean="0">
                <a:latin typeface="Times New Roman" pitchFamily="18" charset="0"/>
                <a:cs typeface="Times New Roman" pitchFamily="18" charset="0"/>
              </a:rPr>
              <a:t> Атроф-муҳит ва инсон саломатлигига салбий таъсири туфайли кейинги тавсия этилган препаратларни ҳам қўллаш тақиқланганлиги сабабли ўтган асрнинг охирларига келиб, термитларга қарши пиретроид препаратлар тавсия этила бошланди. Аммо, бу препаратлар Марказий Осиё шароитида термитларга қарши юқори самара бера олмади. </a:t>
            </a:r>
            <a:endParaRPr lang="ru-RU" sz="1600" dirty="0" smtClean="0">
              <a:latin typeface="Times New Roman" pitchFamily="18" charset="0"/>
              <a:cs typeface="Times New Roman" pitchFamily="18" charset="0"/>
            </a:endParaRPr>
          </a:p>
          <a:p>
            <a:pPr indent="457200" algn="just"/>
            <a:r>
              <a:rPr lang="uz-Cyrl-UZ" sz="1600" b="1" dirty="0" smtClean="0">
                <a:latin typeface="Times New Roman" pitchFamily="18" charset="0"/>
                <a:cs typeface="Times New Roman" pitchFamily="18" charset="0"/>
              </a:rPr>
              <a:t>2000-2007 йй.</a:t>
            </a:r>
            <a:r>
              <a:rPr lang="uz-Cyrl-UZ" sz="1600" dirty="0" smtClean="0">
                <a:latin typeface="Times New Roman" pitchFamily="18" charset="0"/>
                <a:cs typeface="Times New Roman" pitchFamily="18" charset="0"/>
              </a:rPr>
              <a:t> бошларида термитларга қарши комплекс чора-тадбирларини амалга ошириш, шу жумладан зараркунандага қарши экологик зарарсизроқ препаратлардан фойдаланиш масалалари ҳам кўтарила бошланди. Барча уринишларга қарамасдан муаммони тўлароқ ҳал қилиш масаласи ечилмай қолаверди. </a:t>
            </a:r>
            <a:endParaRPr lang="ru-RU" sz="1600" dirty="0" smtClean="0">
              <a:latin typeface="Times New Roman" pitchFamily="18" charset="0"/>
              <a:cs typeface="Times New Roman" pitchFamily="18" charset="0"/>
            </a:endParaRPr>
          </a:p>
          <a:p>
            <a:pPr indent="457200" algn="just"/>
            <a:r>
              <a:rPr lang="uz-Cyrl-UZ" sz="1600" b="1" dirty="0" smtClean="0">
                <a:latin typeface="Times New Roman" pitchFamily="18" charset="0"/>
                <a:cs typeface="Times New Roman" pitchFamily="18" charset="0"/>
              </a:rPr>
              <a:t>2007 - йил </a:t>
            </a:r>
            <a:r>
              <a:rPr lang="uz-Cyrl-UZ" sz="1600" dirty="0" smtClean="0">
                <a:latin typeface="Times New Roman" pitchFamily="18" charset="0"/>
                <a:cs typeface="Times New Roman" pitchFamily="18" charset="0"/>
              </a:rPr>
              <a:t>Тадқиқотларида зараркунандани бартараф қилишда мутлақо янги кураш технологиясига асос солинди. Шуларни ҳисобга олган ҳолда, термитларга қарши кураш чораларини борган сари такомиллаштиришни тақозо қилмоқда. Кейинги йилларда Ўзбекистонда туркистон ва катта каспий орти термитларининг экологияси ва уларга қарши янги кураш технологиялари тўғрисида жаҳонда термитлар тарқалган </a:t>
            </a:r>
            <a:r>
              <a:rPr lang="uz-Cyrl-UZ" sz="1600" i="1" dirty="0" smtClean="0">
                <a:latin typeface="Times New Roman" pitchFamily="18" charset="0"/>
                <a:cs typeface="Times New Roman" pitchFamily="18" charset="0"/>
              </a:rPr>
              <a:t>Anacanthotermes</a:t>
            </a:r>
            <a:r>
              <a:rPr lang="uz-Cyrl-UZ" sz="1600" dirty="0" smtClean="0">
                <a:latin typeface="Times New Roman" pitchFamily="18" charset="0"/>
                <a:cs typeface="Times New Roman" pitchFamily="18" charset="0"/>
              </a:rPr>
              <a:t> авлоди термитлари ва уларга қарши курашда бу технологияларни қўллаш эҳтимоли бўйича Ўзбекистон Республикаси Фанлар академияси Зоология институти олимлари салмоқли ва самарадор ишларни амалга оширдилар. </a:t>
            </a:r>
            <a:endParaRPr lang="ru-RU" sz="1600" dirty="0">
              <a:latin typeface="Times New Roman" pitchFamily="18" charset="0"/>
              <a:cs typeface="Times New Roman" pitchFamily="18" charset="0"/>
            </a:endParaRPr>
          </a:p>
        </p:txBody>
      </p:sp>
      <p:sp>
        <p:nvSpPr>
          <p:cNvPr id="3" name="Заголовок 1"/>
          <p:cNvSpPr txBox="1">
            <a:spLocks/>
          </p:cNvSpPr>
          <p:nvPr/>
        </p:nvSpPr>
        <p:spPr>
          <a:xfrm>
            <a:off x="142844" y="71438"/>
            <a:ext cx="8858312" cy="928670"/>
          </a:xfrm>
          <a:prstGeom prst="rect">
            <a:avLst/>
          </a:prstGeom>
          <a:solidFill>
            <a:schemeClr val="bg1"/>
          </a:solidFill>
          <a:ln>
            <a:solidFill>
              <a:srgbClr val="C00000"/>
            </a:solidFill>
          </a:ln>
        </p:spPr>
        <p:txBody>
          <a:bodyPr>
            <a:noAutofit/>
          </a:bodyPr>
          <a:lstStyle/>
          <a:p>
            <a:pPr marL="0" marR="0" lvl="0" indent="446088" algn="ctr" defTabSz="914400" rtl="0" eaLnBrk="1" fontAlgn="auto" latinLnBrk="0" hangingPunct="1">
              <a:lnSpc>
                <a:spcPct val="100000"/>
              </a:lnSpc>
              <a:spcBef>
                <a:spcPct val="0"/>
              </a:spcBef>
              <a:spcAft>
                <a:spcPts val="0"/>
              </a:spcAft>
              <a:buClrTx/>
              <a:buSzTx/>
              <a:buFontTx/>
              <a:buNone/>
              <a:tabLst/>
              <a:defRPr/>
            </a:pPr>
            <a:r>
              <a:rPr lang="uz-Cyrl-UZ" sz="2800" b="1" dirty="0" smtClean="0">
                <a:solidFill>
                  <a:srgbClr val="7030A0"/>
                </a:solidFill>
                <a:latin typeface="Times New Roman" pitchFamily="18" charset="0"/>
                <a:ea typeface="+mj-ea"/>
                <a:cs typeface="+mj-cs"/>
              </a:rPr>
              <a:t>Ўзбекистонда термитларга қарши кураш фаолияти хроникаси</a:t>
            </a:r>
            <a:endParaRPr kumimoji="0" lang="ru-RU" sz="2800" b="1" i="0" u="none" strike="noStrike" kern="1200" cap="none" spc="0" normalizeH="0" baseline="0" noProof="0" dirty="0" smtClean="0">
              <a:ln>
                <a:noFill/>
              </a:ln>
              <a:solidFill>
                <a:srgbClr val="7030A0"/>
              </a:solidFill>
              <a:effectLst/>
              <a:uLnTx/>
              <a:uFillTx/>
              <a:latin typeface="Times New Roman" pitchFamily="18"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Заголовок 2"/>
          <p:cNvSpPr>
            <a:spLocks noGrp="1"/>
          </p:cNvSpPr>
          <p:nvPr>
            <p:ph type="title"/>
          </p:nvPr>
        </p:nvSpPr>
        <p:spPr>
          <a:xfrm>
            <a:off x="285720" y="338138"/>
            <a:ext cx="8643998" cy="5662630"/>
          </a:xfrm>
          <a:solidFill>
            <a:schemeClr val="bg1"/>
          </a:solidFill>
        </p:spPr>
        <p:txBody>
          <a:bodyPr>
            <a:normAutofit/>
          </a:bodyPr>
          <a:lstStyle/>
          <a:p>
            <a:pPr algn="just" eaLnBrk="1" hangingPunct="1"/>
            <a:r>
              <a:rPr lang="uz-Cyrl-UZ" altLang="ru-RU" sz="2500" b="1" dirty="0" smtClean="0">
                <a:solidFill>
                  <a:srgbClr val="7030A0"/>
                </a:solidFill>
                <a:latin typeface="Times New Roman" panose="02020603050405020304" pitchFamily="18" charset="0"/>
                <a:cs typeface="Times New Roman" panose="02020603050405020304" pitchFamily="18" charset="0"/>
              </a:rPr>
              <a:t>Аҳоли турар жойлари, маданий-тарихий обидалар, стратегик аҳамиятга эга бўлган объектлар, ишлаб чиқариш бинолари, иншоотлар ва бошқа турдаги объектларни сақлаш, уларга зарар етказаётган термитларнинг тарқалиши ва уларнинг зарарли фаолиятига қарши курашишни янада кучайтириш мақсадида Ўзбекистон Республикаси Вазирлар Маҳкамаси 2012 йил 2 феврал Республикада термитларга қарши курашиш ишларини жадаллаштириш ва уларнинг зарарини бартараф қилиш тўғрисида №27 сонли қарор қабул қилинган.</a:t>
            </a:r>
            <a:br>
              <a:rPr lang="uz-Cyrl-UZ" altLang="ru-RU" sz="2500" b="1" dirty="0" smtClean="0">
                <a:solidFill>
                  <a:srgbClr val="7030A0"/>
                </a:solidFill>
                <a:latin typeface="Times New Roman" panose="02020603050405020304" pitchFamily="18" charset="0"/>
                <a:cs typeface="Times New Roman" panose="02020603050405020304" pitchFamily="18" charset="0"/>
              </a:rPr>
            </a:br>
            <a:r>
              <a:rPr lang="uz-Cyrl-UZ" altLang="ru-RU" sz="2500" b="1" dirty="0" smtClean="0">
                <a:solidFill>
                  <a:srgbClr val="7030A0"/>
                </a:solidFill>
                <a:latin typeface="Times New Roman" panose="02020603050405020304" pitchFamily="18" charset="0"/>
                <a:cs typeface="Times New Roman" panose="02020603050405020304" pitchFamily="18" charset="0"/>
              </a:rPr>
              <a:t>	Ушбу қарорга асосан ЎзР ФА  Зоология институти хузурида “</a:t>
            </a:r>
            <a:r>
              <a:rPr lang="uz-Cyrl-UZ" altLang="ru-RU" sz="2500" b="1" u="sng" dirty="0" smtClean="0">
                <a:solidFill>
                  <a:srgbClr val="7030A0"/>
                </a:solidFill>
                <a:latin typeface="Times New Roman" panose="02020603050405020304" pitchFamily="18" charset="0"/>
                <a:cs typeface="Times New Roman" panose="02020603050405020304" pitchFamily="18" charset="0"/>
              </a:rPr>
              <a:t>Республика термитларга қарши курашиш Маркази</a:t>
            </a:r>
            <a:r>
              <a:rPr lang="uz-Cyrl-UZ" altLang="ru-RU" sz="2500" b="1" dirty="0" smtClean="0">
                <a:solidFill>
                  <a:srgbClr val="7030A0"/>
                </a:solidFill>
                <a:latin typeface="Times New Roman" panose="02020603050405020304" pitchFamily="18" charset="0"/>
                <a:cs typeface="Times New Roman" panose="02020603050405020304" pitchFamily="18" charset="0"/>
              </a:rPr>
              <a:t>” ДУК ташкил этилди.</a:t>
            </a:r>
            <a:r>
              <a:rPr lang="uz-Cyrl-UZ" altLang="ru-RU" sz="2500" dirty="0" smtClean="0">
                <a:solidFill>
                  <a:srgbClr val="7030A0"/>
                </a:solidFill>
                <a:latin typeface="Times New Roman" panose="02020603050405020304" pitchFamily="18" charset="0"/>
                <a:cs typeface="Times New Roman" panose="02020603050405020304" pitchFamily="18" charset="0"/>
              </a:rPr>
              <a:t> </a:t>
            </a:r>
            <a:endParaRPr lang="ru-RU" altLang="ru-RU" sz="2500" dirty="0" smtClean="0">
              <a:solidFill>
                <a:srgbClr val="7030A0"/>
              </a:solidFill>
            </a:endParaRPr>
          </a:p>
        </p:txBody>
      </p:sp>
    </p:spTree>
    <p:extLst>
      <p:ext uri="{BB962C8B-B14F-4D97-AF65-F5344CB8AC3E}">
        <p14:creationId xmlns:p14="http://schemas.microsoft.com/office/powerpoint/2010/main" val="2595349164"/>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2844" y="5661025"/>
            <a:ext cx="8848756" cy="982686"/>
          </a:xfrm>
          <a:solidFill>
            <a:schemeClr val="bg1"/>
          </a:solidFill>
        </p:spPr>
        <p:txBody>
          <a:bodyPr>
            <a:noAutofit/>
          </a:bodyPr>
          <a:lstStyle/>
          <a:p>
            <a:pPr algn="ctr"/>
            <a:r>
              <a:rPr lang="uz-Cyrl-UZ" altLang="ru-RU" sz="2800" b="1" dirty="0" smtClean="0">
                <a:solidFill>
                  <a:srgbClr val="7030A0"/>
                </a:solidFill>
                <a:effectLst/>
                <a:latin typeface="Times New Roman" panose="02020603050405020304" pitchFamily="18" charset="0"/>
              </a:rPr>
              <a:t>Заҳарли ем-хўракларни дастлабги пластик қопламли намуналарини аҳоли турар жойларда қўллаш</a:t>
            </a:r>
            <a:endParaRPr lang="ru-RU" altLang="ru-RU" sz="2800" b="1" dirty="0" smtClean="0">
              <a:solidFill>
                <a:srgbClr val="7030A0"/>
              </a:solidFill>
              <a:effectLst/>
              <a:latin typeface="Times New Roman" panose="02020603050405020304" pitchFamily="18" charset="0"/>
            </a:endParaRPr>
          </a:p>
        </p:txBody>
      </p:sp>
      <p:pic>
        <p:nvPicPr>
          <p:cNvPr id="27651" name="Picture 3" descr="HPIM068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260350"/>
            <a:ext cx="4191000" cy="516255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260350"/>
            <a:ext cx="4114800" cy="510540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152400" y="152400"/>
            <a:ext cx="8839200" cy="6553200"/>
          </a:xfrm>
          <a:prstGeom prst="rect">
            <a:avLst/>
          </a:prstGeom>
          <a:noFill/>
          <a:ln w="38100">
            <a:solidFill>
              <a:schemeClr val="bg2">
                <a:lumMod val="75000"/>
              </a:schemeClr>
            </a:solidFill>
            <a:miter lim="800000"/>
            <a:headEnd/>
            <a:tailEnd/>
          </a:ln>
          <a:effectLst/>
          <a:extLst/>
        </p:spPr>
        <p:txBody>
          <a:bodyPr wrap="none" anchor="ctr"/>
          <a:lstStyle/>
          <a:p>
            <a:pPr>
              <a:defRPr/>
            </a:pPr>
            <a:endParaRPr lang="ru-RU"/>
          </a:p>
        </p:txBody>
      </p:sp>
    </p:spTree>
    <p:extLst>
      <p:ext uri="{BB962C8B-B14F-4D97-AF65-F5344CB8AC3E}">
        <p14:creationId xmlns:p14="http://schemas.microsoft.com/office/powerpoint/2010/main" val="21293945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efl.info/sites/default/files/field/image/podsolnechnikodnoletniy.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979" y="4308280"/>
            <a:ext cx="2166952"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4"/>
          <p:cNvPicPr>
            <a:picLocks noChangeAspect="1" noChangeArrowheads="1"/>
          </p:cNvPicPr>
          <p:nvPr/>
        </p:nvPicPr>
        <p:blipFill>
          <a:blip r:embed="rId3">
            <a:lum bright="10000" contrast="30000"/>
          </a:blip>
          <a:srcRect/>
          <a:stretch>
            <a:fillRect/>
          </a:stretch>
        </p:blipFill>
        <p:spPr bwMode="auto">
          <a:xfrm>
            <a:off x="392096" y="1785926"/>
            <a:ext cx="2125932"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357158" y="2214554"/>
            <a:ext cx="287258" cy="338554"/>
          </a:xfrm>
          <a:prstGeom prst="rect">
            <a:avLst/>
          </a:prstGeom>
          <a:solidFill>
            <a:srgbClr val="FFFF00"/>
          </a:solidFill>
          <a:ln>
            <a:solidFill>
              <a:srgbClr val="FF0000"/>
            </a:solidFill>
          </a:ln>
        </p:spPr>
        <p:txBody>
          <a:bodyPr wrap="none">
            <a:spAutoFit/>
          </a:bodyPr>
          <a:lstStyle/>
          <a:p>
            <a:r>
              <a:rPr lang="uz-Cyrl-UZ" sz="1600" b="1" dirty="0" smtClean="0">
                <a:solidFill>
                  <a:srgbClr val="FF0000"/>
                </a:solidFill>
                <a:latin typeface="Times New Roman" pitchFamily="18" charset="0"/>
                <a:ea typeface="Batang"/>
                <a:cs typeface="Times New Roman" pitchFamily="18" charset="0"/>
              </a:rPr>
              <a:t>1</a:t>
            </a:r>
            <a:endParaRPr lang="ru-RU" b="1" dirty="0">
              <a:solidFill>
                <a:srgbClr val="FF0000"/>
              </a:solidFill>
            </a:endParaRPr>
          </a:p>
        </p:txBody>
      </p:sp>
      <p:sp>
        <p:nvSpPr>
          <p:cNvPr id="9" name="Прямоугольник 8"/>
          <p:cNvSpPr/>
          <p:nvPr/>
        </p:nvSpPr>
        <p:spPr>
          <a:xfrm>
            <a:off x="2699792" y="3031008"/>
            <a:ext cx="2794820" cy="2554545"/>
          </a:xfrm>
          <a:prstGeom prst="rect">
            <a:avLst/>
          </a:prstGeom>
          <a:ln>
            <a:solidFill>
              <a:srgbClr val="FF0000"/>
            </a:solidFill>
          </a:ln>
        </p:spPr>
        <p:txBody>
          <a:bodyPr wrap="square">
            <a:spAutoFit/>
          </a:bodyPr>
          <a:lstStyle/>
          <a:p>
            <a:pPr algn="just"/>
            <a:r>
              <a:rPr lang="ru-RU" sz="2000" b="1" u="sng" dirty="0" err="1" smtClean="0">
                <a:latin typeface="Times New Roman" pitchFamily="18" charset="0"/>
                <a:cs typeface="Times New Roman" pitchFamily="18" charset="0"/>
              </a:rPr>
              <a:t>Заҳарли</a:t>
            </a:r>
            <a:r>
              <a:rPr lang="ru-RU" sz="2000" b="1" u="sng" dirty="0" smtClean="0">
                <a:latin typeface="Times New Roman" pitchFamily="18" charset="0"/>
                <a:cs typeface="Times New Roman" pitchFamily="18" charset="0"/>
              </a:rPr>
              <a:t> ем-</a:t>
            </a:r>
            <a:r>
              <a:rPr lang="ru-RU" sz="2000" b="1" u="sng" dirty="0" err="1" smtClean="0">
                <a:latin typeface="Times New Roman" pitchFamily="18" charset="0"/>
                <a:cs typeface="Times New Roman" pitchFamily="18" charset="0"/>
              </a:rPr>
              <a:t>хўракнинг</a:t>
            </a:r>
            <a:r>
              <a:rPr lang="ru-RU" sz="2000" b="1" u="sng" dirty="0" smtClean="0">
                <a:latin typeface="Times New Roman" pitchFamily="18" charset="0"/>
                <a:cs typeface="Times New Roman" pitchFamily="18" charset="0"/>
              </a:rPr>
              <a:t> </a:t>
            </a:r>
            <a:r>
              <a:rPr lang="ru-RU" sz="2000" b="1" u="sng" dirty="0" err="1" smtClean="0">
                <a:latin typeface="Times New Roman" pitchFamily="18" charset="0"/>
                <a:cs typeface="Times New Roman" pitchFamily="18" charset="0"/>
              </a:rPr>
              <a:t>таркиби</a:t>
            </a:r>
            <a:r>
              <a:rPr lang="ru-RU" sz="2000" b="1" dirty="0" smtClean="0">
                <a:latin typeface="Times New Roman" pitchFamily="18" charset="0"/>
                <a:cs typeface="Times New Roman" pitchFamily="18" charset="0"/>
              </a:rPr>
              <a:t>: </a:t>
            </a:r>
          </a:p>
          <a:p>
            <a:pPr algn="just"/>
            <a:endParaRPr lang="ru-RU" sz="200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ru-RU" sz="2000" dirty="0" smtClean="0">
                <a:latin typeface="Times New Roman" pitchFamily="18" charset="0"/>
                <a:cs typeface="Times New Roman" pitchFamily="18" charset="0"/>
              </a:rPr>
              <a:t>картон трубка, </a:t>
            </a:r>
          </a:p>
          <a:p>
            <a:pPr marL="342900" indent="-342900" algn="just">
              <a:buFont typeface="Arial" panose="020B0604020202020204" pitchFamily="34" charset="0"/>
              <a:buChar char="•"/>
            </a:pPr>
            <a:r>
              <a:rPr lang="ru-RU" sz="2000" dirty="0" err="1" smtClean="0">
                <a:latin typeface="Times New Roman" pitchFamily="18" charset="0"/>
                <a:cs typeface="Times New Roman" pitchFamily="18" charset="0"/>
              </a:rPr>
              <a:t>кунгабоқар</a:t>
            </a:r>
            <a:r>
              <a:rPr lang="ru-RU" sz="2000" dirty="0" smtClean="0">
                <a:latin typeface="Times New Roman" pitchFamily="18" charset="0"/>
                <a:cs typeface="Times New Roman" pitchFamily="18" charset="0"/>
              </a:rPr>
              <a:t>, </a:t>
            </a:r>
          </a:p>
          <a:p>
            <a:pPr marL="342900" indent="-342900" algn="just">
              <a:buFont typeface="Arial" panose="020B0604020202020204" pitchFamily="34" charset="0"/>
              <a:buChar char="•"/>
            </a:pPr>
            <a:r>
              <a:rPr lang="ru-RU" sz="2000" dirty="0" smtClean="0">
                <a:latin typeface="Times New Roman" pitchFamily="18" charset="0"/>
                <a:cs typeface="Times New Roman" pitchFamily="18" charset="0"/>
              </a:rPr>
              <a:t>КМЦ, </a:t>
            </a:r>
          </a:p>
          <a:p>
            <a:pPr marL="342900" indent="-342900" algn="just">
              <a:buFont typeface="Arial" panose="020B0604020202020204" pitchFamily="34" charset="0"/>
              <a:buChar char="•"/>
            </a:pPr>
            <a:r>
              <a:rPr lang="ru-RU" sz="2000" dirty="0" err="1" smtClean="0">
                <a:latin typeface="Times New Roman" pitchFamily="18" charset="0"/>
                <a:cs typeface="Times New Roman" pitchFamily="18" charset="0"/>
              </a:rPr>
              <a:t>кимёвий</a:t>
            </a:r>
            <a:r>
              <a:rPr lang="ru-RU" sz="2000" dirty="0" smtClean="0">
                <a:latin typeface="Times New Roman" pitchFamily="18" charset="0"/>
                <a:cs typeface="Times New Roman" pitchFamily="18" charset="0"/>
              </a:rPr>
              <a:t> препарат, </a:t>
            </a:r>
          </a:p>
          <a:p>
            <a:pPr marL="342900" indent="-342900" algn="just">
              <a:buFont typeface="Arial" panose="020B0604020202020204" pitchFamily="34" charset="0"/>
              <a:buChar char="•"/>
            </a:pPr>
            <a:r>
              <a:rPr lang="ru-RU" sz="2000" dirty="0" err="1" smtClean="0">
                <a:latin typeface="Times New Roman" pitchFamily="18" charset="0"/>
                <a:cs typeface="Times New Roman" pitchFamily="18" charset="0"/>
              </a:rPr>
              <a:t>сув</a:t>
            </a:r>
            <a:endParaRPr lang="ru-RU" sz="2000" dirty="0">
              <a:latin typeface="Times New Roman" pitchFamily="18" charset="0"/>
              <a:cs typeface="Times New Roman" pitchFamily="18" charset="0"/>
            </a:endParaRPr>
          </a:p>
        </p:txBody>
      </p:sp>
      <p:sp>
        <p:nvSpPr>
          <p:cNvPr id="10" name="Прямоугольник 9"/>
          <p:cNvSpPr/>
          <p:nvPr/>
        </p:nvSpPr>
        <p:spPr>
          <a:xfrm>
            <a:off x="285720" y="142852"/>
            <a:ext cx="8572560" cy="1569660"/>
          </a:xfrm>
          <a:prstGeom prst="rect">
            <a:avLst/>
          </a:prstGeom>
          <a:solidFill>
            <a:schemeClr val="bg1"/>
          </a:solidFill>
          <a:ln>
            <a:solidFill>
              <a:srgbClr val="FF0000"/>
            </a:solidFill>
          </a:ln>
        </p:spPr>
        <p:txBody>
          <a:bodyPr wrap="square">
            <a:spAutoFit/>
          </a:bodyPr>
          <a:lstStyle/>
          <a:p>
            <a:pPr algn="ctr"/>
            <a:r>
              <a:rPr lang="uz-Cyrl-UZ" sz="2400" dirty="0" smtClean="0">
                <a:solidFill>
                  <a:srgbClr val="7030A0"/>
                </a:solidFill>
                <a:latin typeface="Times New Roman" pitchFamily="18" charset="0"/>
                <a:cs typeface="Times New Roman" pitchFamily="18" charset="0"/>
              </a:rPr>
              <a:t>Республика термитларга қарши курашиш маркази ДУК томонидан амалда ишлаб чиқарилаётган заҳарли ем-хўрак бугунги кунда ягона бўлган мамлакатимизда термитларга  қарши кураш восита ҳисобланади.</a:t>
            </a:r>
            <a:endParaRPr lang="ru-RU" sz="2400" dirty="0">
              <a:solidFill>
                <a:srgbClr val="7030A0"/>
              </a:solidFill>
              <a:latin typeface="Times New Roman" pitchFamily="18" charset="0"/>
              <a:cs typeface="Times New Roman" pitchFamily="18" charset="0"/>
            </a:endParaRPr>
          </a:p>
        </p:txBody>
      </p:sp>
      <p:pic>
        <p:nvPicPr>
          <p:cNvPr id="11" name="Рисунок 10"/>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72132" y="1785926"/>
            <a:ext cx="3214710" cy="44291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0" y="1844675"/>
            <a:ext cx="58578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Заголовок 1"/>
          <p:cNvSpPr>
            <a:spLocks/>
          </p:cNvSpPr>
          <p:nvPr/>
        </p:nvSpPr>
        <p:spPr bwMode="auto">
          <a:xfrm>
            <a:off x="457200" y="274638"/>
            <a:ext cx="8543956" cy="868346"/>
          </a:xfrm>
          <a:prstGeom prst="rect">
            <a:avLst/>
          </a:prstGeom>
          <a:solidFill>
            <a:schemeClr val="bg1"/>
          </a:solidFill>
          <a:ln w="9525">
            <a:noFill/>
            <a:miter lim="800000"/>
            <a:headEnd/>
            <a:tailEnd/>
          </a:ln>
        </p:spPr>
        <p:txBody>
          <a:bodyPr anchor="ctr"/>
          <a:lstStyle/>
          <a:p>
            <a:pPr algn="ctr">
              <a:spcBef>
                <a:spcPct val="20000"/>
              </a:spcBef>
              <a:buClr>
                <a:schemeClr val="hlink"/>
              </a:buClr>
              <a:buSzPct val="120000"/>
              <a:defRPr/>
            </a:pPr>
            <a:r>
              <a:rPr lang="ru-RU" sz="2800" b="1" dirty="0" err="1">
                <a:solidFill>
                  <a:srgbClr val="7030A0"/>
                </a:solidFill>
                <a:latin typeface="Times New Roman" pitchFamily="18" charset="0"/>
                <a:cs typeface="Times New Roman" pitchFamily="18" charset="0"/>
              </a:rPr>
              <a:t>Термитларга</a:t>
            </a:r>
            <a:r>
              <a:rPr lang="ru-RU" sz="2800" b="1" dirty="0">
                <a:solidFill>
                  <a:srgbClr val="7030A0"/>
                </a:solidFill>
                <a:latin typeface="Times New Roman" pitchFamily="18" charset="0"/>
                <a:cs typeface="Times New Roman" pitchFamily="18" charset="0"/>
              </a:rPr>
              <a:t> </a:t>
            </a:r>
            <a:r>
              <a:rPr lang="uz-Cyrl-UZ" sz="2800" b="1" dirty="0">
                <a:solidFill>
                  <a:srgbClr val="7030A0"/>
                </a:solidFill>
                <a:latin typeface="Times New Roman" pitchFamily="18" charset="0"/>
                <a:cs typeface="Times New Roman" pitchFamily="18" charset="0"/>
              </a:rPr>
              <a:t>қ</a:t>
            </a:r>
            <a:r>
              <a:rPr lang="ru-RU" sz="2800" b="1" dirty="0" err="1">
                <a:solidFill>
                  <a:srgbClr val="7030A0"/>
                </a:solidFill>
                <a:latin typeface="Times New Roman" pitchFamily="18" charset="0"/>
                <a:cs typeface="Times New Roman" pitchFamily="18" charset="0"/>
              </a:rPr>
              <a:t>арши</a:t>
            </a:r>
            <a:r>
              <a:rPr lang="ru-RU" sz="2800" b="1" dirty="0">
                <a:solidFill>
                  <a:srgbClr val="7030A0"/>
                </a:solidFill>
                <a:latin typeface="Times New Roman" pitchFamily="18" charset="0"/>
                <a:cs typeface="Times New Roman" pitchFamily="18" charset="0"/>
              </a:rPr>
              <a:t> </a:t>
            </a:r>
            <a:r>
              <a:rPr lang="uz-Cyrl-UZ" sz="2800" b="1" dirty="0">
                <a:solidFill>
                  <a:srgbClr val="7030A0"/>
                </a:solidFill>
                <a:latin typeface="Times New Roman" pitchFamily="18" charset="0"/>
                <a:cs typeface="Times New Roman" pitchFamily="18" charset="0"/>
              </a:rPr>
              <a:t>захарли ем-хўраклар намунаси</a:t>
            </a:r>
            <a:r>
              <a:rPr lang="ru-RU" sz="2800" b="1" dirty="0">
                <a:solidFill>
                  <a:srgbClr val="7030A0"/>
                </a:solidFill>
                <a:latin typeface="Times New Roman" pitchFamily="18" charset="0"/>
                <a:cs typeface="Times New Roman" pitchFamily="18" charset="0"/>
              </a:rPr>
              <a:t> </a:t>
            </a:r>
            <a:endParaRPr lang="ru-RU" sz="28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4580" name="Picture 2" descr="A_1_в"/>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00938" y="1500188"/>
            <a:ext cx="164306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DSC0706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2375" y="2928938"/>
            <a:ext cx="15716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A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72375" y="4500563"/>
            <a:ext cx="15716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А-4_Корыто_а"/>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428750"/>
            <a:ext cx="1500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А_5_Бочка_с"/>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0" y="2984674"/>
            <a:ext cx="1466850"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А_3_Шкаф_а"/>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510" y="4666258"/>
            <a:ext cx="1354138"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41839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сканирование0024"/>
          <p:cNvPicPr>
            <a:picLocks noChangeAspect="1" noChangeArrowheads="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a:off x="714348" y="3643314"/>
            <a:ext cx="1405591" cy="1857388"/>
          </a:xfrm>
          <a:prstGeom prst="rect">
            <a:avLst/>
          </a:prstGeom>
          <a:noFill/>
          <a:ln>
            <a:solidFill>
              <a:srgbClr val="FF0000"/>
            </a:solidFill>
          </a:ln>
        </p:spPr>
      </p:pic>
      <p:pic>
        <p:nvPicPr>
          <p:cNvPr id="5" name="Picture 2" descr="21-08-09_15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3042" y="4500570"/>
            <a:ext cx="1810077" cy="1357322"/>
          </a:xfrm>
          <a:prstGeom prst="rect">
            <a:avLst/>
          </a:prstGeom>
          <a:ln>
            <a:solidFill>
              <a:srgbClr val="FF0000"/>
            </a:solidFill>
          </a:ln>
          <a:effectLst>
            <a:outerShdw blurRad="292100" dist="139700" dir="2700000" algn="tl" rotWithShape="0">
              <a:srgbClr val="333333">
                <a:alpha val="65000"/>
              </a:srgbClr>
            </a:outerShdw>
          </a:effectLst>
        </p:spPr>
      </p:pic>
      <p:pic>
        <p:nvPicPr>
          <p:cNvPr id="6" name="Рисунок 4"/>
          <p:cNvPicPr>
            <a:picLocks noChangeAspect="1" noChangeArrowheads="1"/>
          </p:cNvPicPr>
          <p:nvPr/>
        </p:nvPicPr>
        <p:blipFill>
          <a:blip r:embed="rId4" cstate="screen">
            <a:lum bright="10000" contrast="30000"/>
            <a:extLst>
              <a:ext uri="{28A0092B-C50C-407E-A947-70E740481C1C}">
                <a14:useLocalDpi xmlns:a14="http://schemas.microsoft.com/office/drawing/2010/main"/>
              </a:ext>
            </a:extLst>
          </a:blip>
          <a:srcRect/>
          <a:stretch>
            <a:fillRect/>
          </a:stretch>
        </p:blipFill>
        <p:spPr bwMode="auto">
          <a:xfrm>
            <a:off x="857224" y="857232"/>
            <a:ext cx="1653503" cy="1500198"/>
          </a:xfrm>
          <a:prstGeom prst="rect">
            <a:avLst/>
          </a:prstGeom>
          <a:ln>
            <a:noFill/>
          </a:ln>
          <a:effectLst>
            <a:softEdge rad="112500"/>
          </a:effectLst>
        </p:spPr>
      </p:pic>
      <p:sp>
        <p:nvSpPr>
          <p:cNvPr id="7" name="Прямоугольник 6"/>
          <p:cNvSpPr/>
          <p:nvPr/>
        </p:nvSpPr>
        <p:spPr>
          <a:xfrm>
            <a:off x="142844" y="2143116"/>
            <a:ext cx="3714776" cy="738664"/>
          </a:xfrm>
          <a:prstGeom prst="rect">
            <a:avLst/>
          </a:prstGeom>
          <a:ln>
            <a:solidFill>
              <a:srgbClr val="FF0000"/>
            </a:solidFill>
          </a:ln>
        </p:spPr>
        <p:txBody>
          <a:bodyPr wrap="square">
            <a:spAutoFit/>
          </a:bodyPr>
          <a:lstStyle/>
          <a:p>
            <a:pPr algn="ctr"/>
            <a:r>
              <a:rPr lang="uz-Cyrl-UZ" sz="1400" dirty="0" smtClean="0">
                <a:latin typeface="Times New Roman" pitchFamily="18" charset="0"/>
                <a:cs typeface="Times New Roman" pitchFamily="18" charset="0"/>
              </a:rPr>
              <a:t>Аҳоли турар жойларнинг термитлардан зарарланиш даражасига кўра ўртача 50 дона ёки 1 м² 3 дона </a:t>
            </a:r>
            <a:r>
              <a:rPr lang="ru-RU" sz="1400" dirty="0" err="1" smtClean="0">
                <a:latin typeface="Times New Roman" pitchFamily="18" charset="0"/>
                <a:cs typeface="Times New Roman" pitchFamily="18" charset="0"/>
              </a:rPr>
              <a:t>заҳарли ем-хўрак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ўрнатилади</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8" name="Picture 5" descr="DSCN40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7752" y="2357430"/>
            <a:ext cx="4000496" cy="3714776"/>
          </a:xfrm>
          <a:prstGeom prst="rect">
            <a:avLst/>
          </a:prstGeom>
          <a:ln>
            <a:noFill/>
          </a:ln>
          <a:effectLst>
            <a:softEdge rad="112500"/>
          </a:effectLst>
        </p:spPr>
      </p:pic>
      <p:cxnSp>
        <p:nvCxnSpPr>
          <p:cNvPr id="10" name="Прямая со стрелкой 9"/>
          <p:cNvCxnSpPr/>
          <p:nvPr/>
        </p:nvCxnSpPr>
        <p:spPr>
          <a:xfrm rot="5400000">
            <a:off x="1071538" y="3214686"/>
            <a:ext cx="1214446" cy="642942"/>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1321571" y="3607595"/>
            <a:ext cx="1857388" cy="500066"/>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Выгнутая влево стрелка 16"/>
          <p:cNvSpPr/>
          <p:nvPr/>
        </p:nvSpPr>
        <p:spPr>
          <a:xfrm rot="5400000">
            <a:off x="5000628" y="785794"/>
            <a:ext cx="500066" cy="5786478"/>
          </a:xfrm>
          <a:prstGeom prst="curvedRightArrow">
            <a:avLst>
              <a:gd name="adj1" fmla="val 15833"/>
              <a:gd name="adj2" fmla="val 46801"/>
              <a:gd name="adj3" fmla="val 26905"/>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Прямоугольник 19"/>
          <p:cNvSpPr/>
          <p:nvPr/>
        </p:nvSpPr>
        <p:spPr>
          <a:xfrm>
            <a:off x="4786314" y="1500174"/>
            <a:ext cx="3714776" cy="584775"/>
          </a:xfrm>
          <a:prstGeom prst="rect">
            <a:avLst/>
          </a:prstGeom>
          <a:solidFill>
            <a:schemeClr val="bg1"/>
          </a:solidFill>
          <a:ln>
            <a:solidFill>
              <a:schemeClr val="accent3">
                <a:lumMod val="50000"/>
              </a:schemeClr>
            </a:solidFill>
          </a:ln>
        </p:spPr>
        <p:txBody>
          <a:bodyPr wrap="square">
            <a:spAutoFit/>
          </a:bodyPr>
          <a:lstStyle/>
          <a:p>
            <a:pPr algn="ctr"/>
            <a:r>
              <a:rPr lang="uz-Cyrl-UZ" sz="1600" dirty="0" smtClean="0">
                <a:latin typeface="Times New Roman" pitchFamily="18" charset="0"/>
                <a:cs typeface="Times New Roman" pitchFamily="18" charset="0"/>
              </a:rPr>
              <a:t>Апрель-май ойларида термитларнинг оммавий миграцияси</a:t>
            </a:r>
            <a:endParaRPr lang="ru-RU" sz="1600" dirty="0">
              <a:latin typeface="Times New Roman" pitchFamily="18" charset="0"/>
              <a:cs typeface="Times New Roman" pitchFamily="18" charset="0"/>
            </a:endParaRPr>
          </a:p>
        </p:txBody>
      </p:sp>
      <p:sp>
        <p:nvSpPr>
          <p:cNvPr id="13" name="Заголовок 1"/>
          <p:cNvSpPr txBox="1">
            <a:spLocks/>
          </p:cNvSpPr>
          <p:nvPr/>
        </p:nvSpPr>
        <p:spPr>
          <a:xfrm>
            <a:off x="-32" y="-24"/>
            <a:ext cx="9144000" cy="857256"/>
          </a:xfrm>
          <a:prstGeom prst="rect">
            <a:avLst/>
          </a:prstGeom>
          <a:solidFill>
            <a:srgbClr val="FAD9AC"/>
          </a:solidFill>
        </p:spPr>
        <p:txBody>
          <a:bodyPr vert="horz" lIns="91440" tIns="45720" rIns="91440" bIns="45720" rtlCol="0" anchor="ctr">
            <a:noAutofit/>
          </a:bodyPr>
          <a:lstStyle/>
          <a:p>
            <a:pPr algn="ctr"/>
            <a:r>
              <a:rPr lang="ru-RU" sz="2800" b="1" dirty="0" err="1" smtClean="0">
                <a:solidFill>
                  <a:srgbClr val="7030A0"/>
                </a:solidFill>
                <a:latin typeface="Times New Roman" pitchFamily="18" charset="0"/>
              </a:rPr>
              <a:t>Термитларга</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қарши кураш</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воситаси</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ва</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унинг</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самарадорлиги</a:t>
            </a:r>
            <a:endParaRPr lang="ru-RU" sz="2800" b="1" dirty="0" smtClean="0">
              <a:solidFill>
                <a:srgbClr val="7030A0"/>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IMGP717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8625" y="1528769"/>
            <a:ext cx="3867150" cy="2900363"/>
          </a:xfrm>
          <a:prstGeom prst="rect">
            <a:avLst/>
          </a:prstGeom>
          <a:noFill/>
          <a:ln w="9525">
            <a:noFill/>
            <a:miter lim="800000"/>
            <a:headEnd/>
            <a:tailEnd/>
          </a:ln>
        </p:spPr>
      </p:pic>
      <p:pic>
        <p:nvPicPr>
          <p:cNvPr id="18435" name="Picture 2" descr="C:\Documents and Settings\User\Рабочий стол\Фото приманка картон-установка\IMGP460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9125" y="2928934"/>
            <a:ext cx="4000500" cy="3001963"/>
          </a:xfrm>
          <a:prstGeom prst="rect">
            <a:avLst/>
          </a:prstGeom>
          <a:noFill/>
          <a:ln w="9525">
            <a:noFill/>
            <a:miter lim="800000"/>
            <a:headEnd/>
            <a:tailEnd/>
          </a:ln>
        </p:spPr>
      </p:pic>
      <p:sp>
        <p:nvSpPr>
          <p:cNvPr id="5" name="Заголовок 1"/>
          <p:cNvSpPr txBox="1">
            <a:spLocks/>
          </p:cNvSpPr>
          <p:nvPr/>
        </p:nvSpPr>
        <p:spPr>
          <a:xfrm>
            <a:off x="0" y="-24"/>
            <a:ext cx="9144000" cy="1143008"/>
          </a:xfrm>
          <a:prstGeom prst="rect">
            <a:avLst/>
          </a:prstGeom>
          <a:solidFill>
            <a:srgbClr val="FAD9AC"/>
          </a:solidFill>
        </p:spPr>
        <p:txBody>
          <a:bodyPr vert="horz" lIns="91440" tIns="45720" rIns="91440" bIns="45720" rtlCol="0" anchor="ctr">
            <a:noAutofit/>
          </a:bodyPr>
          <a:lstStyle/>
          <a:p>
            <a:pPr algn="ctr"/>
            <a:r>
              <a:rPr lang="ru-RU" sz="2800" b="1" dirty="0" err="1" smtClean="0">
                <a:solidFill>
                  <a:srgbClr val="7030A0"/>
                </a:solidFill>
                <a:latin typeface="Times New Roman" pitchFamily="18" charset="0"/>
              </a:rPr>
              <a:t>Термитларга</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қарши захарли</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ем-хўраклар</a:t>
            </a:r>
            <a:endParaRPr lang="ru-RU" sz="2800" b="1" dirty="0" smtClean="0">
              <a:solidFill>
                <a:srgbClr val="7030A0"/>
              </a:solidFill>
              <a:latin typeface="Times New Roman" pitchFamily="18" charset="0"/>
            </a:endParaRPr>
          </a:p>
          <a:p>
            <a:pPr algn="ctr"/>
            <a:r>
              <a:rPr lang="ru-RU" sz="2800" b="1" dirty="0" err="1" smtClean="0">
                <a:solidFill>
                  <a:srgbClr val="7030A0"/>
                </a:solidFill>
                <a:latin typeface="Times New Roman" pitchFamily="18" charset="0"/>
              </a:rPr>
              <a:t>янги</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намунасининг</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ўрнатилиши</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ва</a:t>
            </a:r>
            <a:r>
              <a:rPr lang="ru-RU" sz="2800" b="1" dirty="0" smtClean="0">
                <a:solidFill>
                  <a:srgbClr val="7030A0"/>
                </a:solidFill>
                <a:latin typeface="Times New Roman" pitchFamily="18" charset="0"/>
              </a:rPr>
              <a:t> </a:t>
            </a:r>
            <a:endParaRPr lang="en-US" sz="2800" b="1" dirty="0" smtClean="0">
              <a:solidFill>
                <a:srgbClr val="7030A0"/>
              </a:solidFill>
              <a:latin typeface="Times New Roman" pitchFamily="18" charset="0"/>
            </a:endParaRPr>
          </a:p>
          <a:p>
            <a:pPr algn="ctr"/>
            <a:r>
              <a:rPr lang="ru-RU" sz="2800" b="1" dirty="0" smtClean="0">
                <a:solidFill>
                  <a:srgbClr val="7030A0"/>
                </a:solidFill>
                <a:latin typeface="Times New Roman" pitchFamily="18" charset="0"/>
              </a:rPr>
              <a:t>3 </a:t>
            </a:r>
            <a:r>
              <a:rPr lang="ru-RU" sz="2800" b="1" dirty="0" err="1" smtClean="0">
                <a:solidFill>
                  <a:srgbClr val="7030A0"/>
                </a:solidFill>
                <a:latin typeface="Times New Roman" pitchFamily="18" charset="0"/>
              </a:rPr>
              <a:t>ойдан</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кейинги</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натижа</a:t>
            </a:r>
            <a:endParaRPr lang="ru-RU" sz="2800" b="1" dirty="0" smtClean="0">
              <a:solidFill>
                <a:srgbClr val="7030A0"/>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42910" y="188640"/>
            <a:ext cx="8286808" cy="2492990"/>
          </a:xfrm>
          <a:prstGeom prst="rect">
            <a:avLst/>
          </a:prstGeom>
          <a:solidFill>
            <a:schemeClr val="bg1"/>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z-Cyrl-UZ" sz="2400" b="1" i="0" u="none" strike="noStrike" cap="none" normalizeH="0" baseline="0" dirty="0" smtClean="0">
                <a:ln>
                  <a:noFill/>
                </a:ln>
                <a:solidFill>
                  <a:srgbClr val="7030A0"/>
                </a:solidFill>
                <a:effectLst/>
                <a:latin typeface="Times New Roman" pitchFamily="18" charset="0"/>
                <a:ea typeface="Batang"/>
                <a:cs typeface="Times New Roman" pitchFamily="18" charset="0"/>
              </a:rPr>
              <a:t>Бугунги кунда амалда қўлланилаётган заҳарли ем-хўракни янги самарали моделини яратиш мақсадида</a:t>
            </a:r>
            <a:r>
              <a:rPr kumimoji="0" lang="uz-Cyrl-UZ" sz="2400" b="0" i="0" u="none" strike="noStrike" cap="none" normalizeH="0" baseline="0" dirty="0" smtClean="0">
                <a:ln>
                  <a:noFill/>
                </a:ln>
                <a:solidFill>
                  <a:srgbClr val="7030A0"/>
                </a:solidFill>
                <a:effectLst/>
                <a:latin typeface="Times New Roman" pitchFamily="18" charset="0"/>
                <a:ea typeface="Batang"/>
                <a:cs typeface="Times New Roman" pitchFamily="18" charset="0"/>
              </a:rPr>
              <a:t>:</a:t>
            </a:r>
          </a:p>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uz-Cyrl-UZ" b="0" i="0" u="none" strike="noStrike" cap="none" normalizeH="0" baseline="0" dirty="0" smtClean="0">
                <a:ln>
                  <a:noFill/>
                </a:ln>
                <a:solidFill>
                  <a:schemeClr val="tx1"/>
                </a:solidFill>
                <a:effectLst/>
                <a:latin typeface="Times New Roman" pitchFamily="18" charset="0"/>
                <a:ea typeface="Batang"/>
                <a:cs typeface="Times New Roman" pitchFamily="18" charset="0"/>
              </a:rPr>
              <a:t>ем-хўракнинг аттрактантлик хусусиятларини ошириш; </a:t>
            </a:r>
          </a:p>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uz-Cyrl-UZ" b="0" i="0" u="none" strike="noStrike" cap="none" normalizeH="0" baseline="0" dirty="0" smtClean="0">
                <a:ln>
                  <a:noFill/>
                </a:ln>
                <a:solidFill>
                  <a:schemeClr val="tx1"/>
                </a:solidFill>
                <a:effectLst/>
                <a:latin typeface="Times New Roman" pitchFamily="18" charset="0"/>
                <a:ea typeface="Batang"/>
                <a:cs typeface="Times New Roman" pitchFamily="18" charset="0"/>
              </a:rPr>
              <a:t>унинг таркибига намликни сақлаб турувчи қўшимчалар киритиш; </a:t>
            </a:r>
          </a:p>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uz-Cyrl-UZ" b="0" i="0" u="none" strike="noStrike" cap="none" normalizeH="0" baseline="0" dirty="0" smtClean="0">
                <a:ln>
                  <a:noFill/>
                </a:ln>
                <a:solidFill>
                  <a:schemeClr val="tx1"/>
                </a:solidFill>
                <a:effectLst/>
                <a:latin typeface="Times New Roman" pitchFamily="18" charset="0"/>
                <a:ea typeface="Batang"/>
                <a:cs typeface="Times New Roman" pitchFamily="18" charset="0"/>
              </a:rPr>
              <a:t>узоқ муддат сақланганда зарарли микрофлорани ривожланишининг олдини олиш; </a:t>
            </a:r>
          </a:p>
          <a:p>
            <a:pPr lvl="0" indent="342900" algn="just" fontAlgn="base">
              <a:spcBef>
                <a:spcPct val="0"/>
              </a:spcBef>
              <a:spcAft>
                <a:spcPct val="0"/>
              </a:spcAft>
              <a:buFont typeface="Wingdings" pitchFamily="2" charset="2"/>
              <a:buChar char="ü"/>
            </a:pPr>
            <a:r>
              <a:rPr kumimoji="0" lang="uz-Cyrl-UZ" b="0" i="0" u="none" strike="noStrike" cap="none" normalizeH="0" baseline="0" dirty="0" smtClean="0">
                <a:ln>
                  <a:noFill/>
                </a:ln>
                <a:solidFill>
                  <a:schemeClr val="tx1"/>
                </a:solidFill>
                <a:effectLst/>
                <a:latin typeface="Times New Roman" pitchFamily="18" charset="0"/>
                <a:ea typeface="Batang"/>
                <a:cs typeface="Times New Roman" pitchFamily="18" charset="0"/>
              </a:rPr>
              <a:t>ем-хўракни самарадорлигини ошириш ва ўрнатишни қулайлигини </a:t>
            </a:r>
            <a:r>
              <a:rPr lang="uz-Cyrl-UZ" dirty="0" smtClean="0">
                <a:latin typeface="Times New Roman" pitchFamily="18" charset="0"/>
                <a:ea typeface="Batang"/>
                <a:cs typeface="Times New Roman" pitchFamily="18" charset="0"/>
              </a:rPr>
              <a:t>амалга ошириш</a:t>
            </a:r>
            <a:r>
              <a:rPr kumimoji="0" lang="uz-Cyrl-UZ" b="0" i="0" u="none" strike="noStrike" cap="none" normalizeH="0" baseline="0" dirty="0" smtClean="0">
                <a:ln>
                  <a:noFill/>
                </a:ln>
                <a:solidFill>
                  <a:schemeClr val="tx1"/>
                </a:solidFill>
                <a:effectLst/>
                <a:latin typeface="Times New Roman" pitchFamily="18" charset="0"/>
                <a:ea typeface="Batang"/>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Куб 4"/>
          <p:cNvSpPr/>
          <p:nvPr/>
        </p:nvSpPr>
        <p:spPr>
          <a:xfrm>
            <a:off x="500034" y="4857760"/>
            <a:ext cx="2643206" cy="785818"/>
          </a:xfrm>
          <a:prstGeom prst="cube">
            <a:avLst>
              <a:gd name="adj" fmla="val 57872"/>
            </a:avLst>
          </a:prstGeom>
          <a:blipFill>
            <a:blip r:embed="rId2"/>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386" name="Picture 2" descr="Cellulose Sessel.svg"/>
          <p:cNvPicPr>
            <a:picLocks noChangeAspect="1" noChangeArrowheads="1"/>
          </p:cNvPicPr>
          <p:nvPr/>
        </p:nvPicPr>
        <p:blipFill>
          <a:blip r:embed="rId3"/>
          <a:srcRect/>
          <a:stretch>
            <a:fillRect/>
          </a:stretch>
        </p:blipFill>
        <p:spPr bwMode="auto">
          <a:xfrm>
            <a:off x="276401" y="3071811"/>
            <a:ext cx="2795401" cy="1285884"/>
          </a:xfrm>
          <a:prstGeom prst="rect">
            <a:avLst/>
          </a:prstGeom>
          <a:noFill/>
        </p:spPr>
      </p:pic>
      <p:pic>
        <p:nvPicPr>
          <p:cNvPr id="16387" name="Picture 3" descr="Целлюлоза"/>
          <p:cNvPicPr>
            <a:picLocks noChangeAspect="1" noChangeArrowheads="1"/>
          </p:cNvPicPr>
          <p:nvPr/>
        </p:nvPicPr>
        <p:blipFill>
          <a:blip r:embed="rId4"/>
          <a:srcRect/>
          <a:stretch>
            <a:fillRect/>
          </a:stretch>
        </p:blipFill>
        <p:spPr bwMode="auto">
          <a:xfrm>
            <a:off x="3437298" y="3071810"/>
            <a:ext cx="2492024" cy="1214447"/>
          </a:xfrm>
          <a:prstGeom prst="rect">
            <a:avLst/>
          </a:prstGeom>
          <a:noFill/>
        </p:spPr>
      </p:pic>
      <p:pic>
        <p:nvPicPr>
          <p:cNvPr id="16388" name="Picture 4" descr="Целлюлоза"/>
          <p:cNvPicPr>
            <a:picLocks noChangeAspect="1" noChangeArrowheads="1"/>
          </p:cNvPicPr>
          <p:nvPr/>
        </p:nvPicPr>
        <p:blipFill>
          <a:blip r:embed="rId5"/>
          <a:srcRect/>
          <a:stretch>
            <a:fillRect/>
          </a:stretch>
        </p:blipFill>
        <p:spPr bwMode="auto">
          <a:xfrm>
            <a:off x="6375879" y="3071811"/>
            <a:ext cx="2482401" cy="1071570"/>
          </a:xfrm>
          <a:prstGeom prst="rect">
            <a:avLst/>
          </a:prstGeom>
          <a:noFill/>
        </p:spPr>
      </p:pic>
      <p:sp>
        <p:nvSpPr>
          <p:cNvPr id="9" name="Прямоугольник 8"/>
          <p:cNvSpPr/>
          <p:nvPr/>
        </p:nvSpPr>
        <p:spPr>
          <a:xfrm>
            <a:off x="3714744" y="2643182"/>
            <a:ext cx="1697003" cy="461665"/>
          </a:xfrm>
          <a:prstGeom prst="rect">
            <a:avLst/>
          </a:prstGeom>
        </p:spPr>
        <p:txBody>
          <a:bodyPr wrap="none">
            <a:spAutoFit/>
          </a:bodyPr>
          <a:lstStyle/>
          <a:p>
            <a:r>
              <a:rPr lang="ru-RU" sz="2400" b="1" dirty="0" smtClean="0"/>
              <a:t>Целлюлоза</a:t>
            </a:r>
            <a:endParaRPr lang="ru-RU" sz="2400" dirty="0"/>
          </a:p>
        </p:txBody>
      </p:sp>
      <p:sp>
        <p:nvSpPr>
          <p:cNvPr id="11" name="Прямоугольник 10"/>
          <p:cNvSpPr/>
          <p:nvPr/>
        </p:nvSpPr>
        <p:spPr>
          <a:xfrm>
            <a:off x="3357554" y="4714884"/>
            <a:ext cx="5643602" cy="1077218"/>
          </a:xfrm>
          <a:prstGeom prst="rect">
            <a:avLst/>
          </a:prstGeom>
          <a:solidFill>
            <a:schemeClr val="bg1"/>
          </a:solidFill>
          <a:ln>
            <a:solidFill>
              <a:srgbClr val="FF0000"/>
            </a:solidFill>
          </a:ln>
        </p:spPr>
        <p:txBody>
          <a:bodyPr wrap="square">
            <a:spAutoFit/>
          </a:bodyPr>
          <a:lstStyle/>
          <a:p>
            <a:pPr algn="just"/>
            <a:r>
              <a:rPr lang="uz-Cyrl-UZ" sz="1600" dirty="0" smtClean="0">
                <a:solidFill>
                  <a:prstClr val="black"/>
                </a:solidFill>
                <a:latin typeface="Times New Roman" pitchFamily="18" charset="0"/>
                <a:ea typeface="Batang"/>
                <a:cs typeface="Times New Roman" pitchFamily="18" charset="0"/>
              </a:rPr>
              <a:t>Бу эса ем-хўракни биологик самарадорлиги ва таъсир этиш муддатини оширишга олиб келади ва ўз навбатида </a:t>
            </a:r>
            <a:r>
              <a:rPr lang="uz-Cyrl-UZ" sz="1600" dirty="0" smtClean="0">
                <a:solidFill>
                  <a:prstClr val="black"/>
                </a:solidFill>
                <a:latin typeface="Times New Roman" pitchFamily="18" charset="0"/>
                <a:ea typeface="Times New Roman" pitchFamily="18" charset="0"/>
                <a:cs typeface="Times New Roman" pitchFamily="18" charset="0"/>
              </a:rPr>
              <a:t>Anacanthotermes авлоди термитларига </a:t>
            </a:r>
            <a:r>
              <a:rPr lang="ru-RU" sz="1600" dirty="0" err="1" smtClean="0">
                <a:solidFill>
                  <a:prstClr val="black"/>
                </a:solidFill>
                <a:latin typeface="Times New Roman" pitchFamily="18" charset="0"/>
                <a:ea typeface="Times New Roman" pitchFamily="18" charset="0"/>
                <a:cs typeface="Times New Roman" pitchFamily="18" charset="0"/>
              </a:rPr>
              <a:t>қ</a:t>
            </a:r>
            <a:r>
              <a:rPr lang="uz-Cyrl-UZ" sz="1600" dirty="0" smtClean="0">
                <a:solidFill>
                  <a:prstClr val="black"/>
                </a:solidFill>
                <a:latin typeface="Times New Roman" pitchFamily="18" charset="0"/>
                <a:ea typeface="Times New Roman" pitchFamily="18" charset="0"/>
                <a:cs typeface="Times New Roman" pitchFamily="18" charset="0"/>
              </a:rPr>
              <a:t>арши </a:t>
            </a:r>
            <a:r>
              <a:rPr lang="ru-RU" sz="1600" dirty="0" err="1" smtClean="0">
                <a:solidFill>
                  <a:prstClr val="black"/>
                </a:solidFill>
                <a:latin typeface="Times New Roman" pitchFamily="18" charset="0"/>
                <a:ea typeface="Times New Roman" pitchFamily="18" charset="0"/>
                <a:cs typeface="Times New Roman" pitchFamily="18" charset="0"/>
              </a:rPr>
              <a:t>кураш</a:t>
            </a:r>
            <a:r>
              <a:rPr lang="uz-Cyrl-UZ" sz="1600" dirty="0" smtClean="0">
                <a:solidFill>
                  <a:prstClr val="black"/>
                </a:solidFill>
                <a:latin typeface="Times New Roman" pitchFamily="18" charset="0"/>
                <a:ea typeface="Times New Roman" pitchFamily="18" charset="0"/>
                <a:cs typeface="Times New Roman" pitchFamily="18" charset="0"/>
              </a:rPr>
              <a:t>да муҳим </a:t>
            </a:r>
            <a:r>
              <a:rPr lang="ru-RU" sz="1600" dirty="0" err="1" smtClean="0">
                <a:solidFill>
                  <a:prstClr val="black"/>
                </a:solidFill>
                <a:latin typeface="Times New Roman" pitchFamily="18" charset="0"/>
                <a:ea typeface="Times New Roman" pitchFamily="18" charset="0"/>
                <a:cs typeface="Times New Roman" pitchFamily="18" charset="0"/>
              </a:rPr>
              <a:t>амалий</a:t>
            </a:r>
            <a:r>
              <a:rPr lang="ru-RU" sz="1600" dirty="0" smtClean="0">
                <a:solidFill>
                  <a:prstClr val="black"/>
                </a:solidFill>
                <a:latin typeface="Times New Roman" pitchFamily="18" charset="0"/>
                <a:ea typeface="Times New Roman" pitchFamily="18" charset="0"/>
                <a:cs typeface="Times New Roman" pitchFamily="18" charset="0"/>
              </a:rPr>
              <a:t> </a:t>
            </a:r>
            <a:r>
              <a:rPr lang="uz-Cyrl-UZ" sz="1600" dirty="0" smtClean="0">
                <a:solidFill>
                  <a:prstClr val="black"/>
                </a:solidFill>
                <a:latin typeface="Times New Roman" pitchFamily="18" charset="0"/>
                <a:ea typeface="Times New Roman" pitchFamily="18" charset="0"/>
                <a:cs typeface="Times New Roman" pitchFamily="18" charset="0"/>
              </a:rPr>
              <a:t>аҳамият</a:t>
            </a:r>
            <a:r>
              <a:rPr lang="ru-RU" sz="1600" dirty="0" smtClean="0">
                <a:solidFill>
                  <a:prstClr val="black"/>
                </a:solidFill>
                <a:latin typeface="Times New Roman" pitchFamily="18" charset="0"/>
                <a:ea typeface="Times New Roman" pitchFamily="18" charset="0"/>
                <a:cs typeface="Times New Roman" pitchFamily="18" charset="0"/>
              </a:rPr>
              <a:t> </a:t>
            </a:r>
            <a:r>
              <a:rPr lang="ru-RU" sz="1600" dirty="0" err="1" smtClean="0">
                <a:solidFill>
                  <a:prstClr val="black"/>
                </a:solidFill>
                <a:latin typeface="Times New Roman" pitchFamily="18" charset="0"/>
                <a:ea typeface="Times New Roman" pitchFamily="18" charset="0"/>
                <a:cs typeface="Times New Roman" pitchFamily="18" charset="0"/>
              </a:rPr>
              <a:t>касб</a:t>
            </a:r>
            <a:r>
              <a:rPr lang="ru-RU" sz="1600" dirty="0" smtClean="0">
                <a:solidFill>
                  <a:prstClr val="black"/>
                </a:solidFill>
                <a:latin typeface="Times New Roman" pitchFamily="18" charset="0"/>
                <a:ea typeface="Times New Roman" pitchFamily="18" charset="0"/>
                <a:cs typeface="Times New Roman" pitchFamily="18" charset="0"/>
              </a:rPr>
              <a:t> </a:t>
            </a:r>
            <a:r>
              <a:rPr lang="ru-RU" sz="1600" dirty="0" err="1" smtClean="0">
                <a:solidFill>
                  <a:prstClr val="black"/>
                </a:solidFill>
                <a:latin typeface="Times New Roman" pitchFamily="18" charset="0"/>
                <a:ea typeface="Times New Roman" pitchFamily="18" charset="0"/>
                <a:cs typeface="Times New Roman" pitchFamily="18" charset="0"/>
              </a:rPr>
              <a:t>этади</a:t>
            </a:r>
            <a:r>
              <a:rPr lang="ru-RU" sz="1600" dirty="0" smtClean="0">
                <a:solidFill>
                  <a:prstClr val="black"/>
                </a:solidFill>
                <a:latin typeface="Times New Roman" pitchFamily="18" charset="0"/>
                <a:ea typeface="Times New Roman" pitchFamily="18" charset="0"/>
                <a:cs typeface="Times New Roman" pitchFamily="18" charset="0"/>
              </a:rPr>
              <a:t>. </a:t>
            </a:r>
            <a:endParaRPr lang="ru-RU" dirty="0"/>
          </a:p>
        </p:txBody>
      </p:sp>
      <p:sp>
        <p:nvSpPr>
          <p:cNvPr id="13" name="Прямоугольник 12"/>
          <p:cNvSpPr/>
          <p:nvPr/>
        </p:nvSpPr>
        <p:spPr>
          <a:xfrm>
            <a:off x="142844" y="4786322"/>
            <a:ext cx="287258" cy="338554"/>
          </a:xfrm>
          <a:prstGeom prst="rect">
            <a:avLst/>
          </a:prstGeom>
          <a:solidFill>
            <a:srgbClr val="FFFF00"/>
          </a:solidFill>
          <a:ln>
            <a:solidFill>
              <a:srgbClr val="FF0000"/>
            </a:solidFill>
          </a:ln>
        </p:spPr>
        <p:txBody>
          <a:bodyPr wrap="none">
            <a:spAutoFit/>
          </a:bodyPr>
          <a:lstStyle/>
          <a:p>
            <a:r>
              <a:rPr lang="uz-Cyrl-UZ" sz="1600" b="1" dirty="0" smtClean="0">
                <a:solidFill>
                  <a:srgbClr val="FF0000"/>
                </a:solidFill>
                <a:latin typeface="Times New Roman" pitchFamily="18" charset="0"/>
                <a:ea typeface="Batang"/>
                <a:cs typeface="Times New Roman" pitchFamily="18" charset="0"/>
              </a:rPr>
              <a:t>2</a:t>
            </a:r>
            <a:endParaRPr lang="ru-RU"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214290"/>
            <a:ext cx="7778825" cy="1143008"/>
          </a:xfrm>
          <a:solidFill>
            <a:schemeClr val="bg1"/>
          </a:solidFill>
        </p:spPr>
        <p:txBody>
          <a:bodyPr>
            <a:norm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Янги авлод антитермит ем-хўракларининг дастлабги кўринишлари </a:t>
            </a:r>
            <a:endParaRPr lang="ru-RU" sz="2800" b="1" dirty="0">
              <a:solidFill>
                <a:srgbClr val="7030A0"/>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1403648" y="1628800"/>
            <a:ext cx="6415988" cy="4963618"/>
            <a:chOff x="316252" y="265655"/>
            <a:chExt cx="7928156" cy="5966723"/>
          </a:xfrm>
        </p:grpSpPr>
        <p:pic>
          <p:nvPicPr>
            <p:cNvPr id="5" name="Рисунок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511660" y="1448780"/>
              <a:ext cx="1944216" cy="4320480"/>
            </a:xfrm>
            <a:prstGeom prst="rect">
              <a:avLst/>
            </a:prstGeom>
          </p:spPr>
        </p:pic>
        <p:pic>
          <p:nvPicPr>
            <p:cNvPr id="6" name="Рисунок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4860032" y="2644742"/>
              <a:ext cx="3384376" cy="1944216"/>
            </a:xfrm>
            <a:prstGeom prst="rect">
              <a:avLst/>
            </a:prstGeom>
          </p:spPr>
        </p:pic>
        <p:pic>
          <p:nvPicPr>
            <p:cNvPr id="7" name="Рисунок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799692" y="3369718"/>
              <a:ext cx="1368152" cy="4320480"/>
            </a:xfrm>
            <a:prstGeom prst="rect">
              <a:avLst/>
            </a:prstGeom>
          </p:spPr>
        </p:pic>
        <p:pic>
          <p:nvPicPr>
            <p:cNvPr id="8" name="Рисунок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4860030" y="4845882"/>
              <a:ext cx="3384377" cy="1386496"/>
            </a:xfrm>
            <a:prstGeom prst="rect">
              <a:avLst/>
            </a:prstGeom>
          </p:spPr>
        </p:pic>
        <p:pic>
          <p:nvPicPr>
            <p:cNvPr id="9" name="Рисунок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1426879" y="-844972"/>
              <a:ext cx="2106503" cy="4327757"/>
            </a:xfrm>
            <a:prstGeom prst="rect">
              <a:avLst/>
            </a:prstGeom>
          </p:spPr>
        </p:pic>
        <p:pic>
          <p:nvPicPr>
            <p:cNvPr id="10" name="Рисунок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4788024" y="278274"/>
              <a:ext cx="3456384" cy="2082019"/>
            </a:xfrm>
            <a:prstGeom prst="rect">
              <a:avLst/>
            </a:prstGeom>
          </p:spPr>
        </p:pic>
      </p:grpSp>
    </p:spTree>
    <p:extLst>
      <p:ext uri="{BB962C8B-B14F-4D97-AF65-F5344CB8AC3E}">
        <p14:creationId xmlns:p14="http://schemas.microsoft.com/office/powerpoint/2010/main" val="1257906862"/>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52400" y="152400"/>
            <a:ext cx="8839200" cy="6553200"/>
          </a:xfrm>
          <a:prstGeom prst="rect">
            <a:avLst/>
          </a:prstGeom>
          <a:noFill/>
          <a:ln w="38100">
            <a:solidFill>
              <a:schemeClr val="bg2">
                <a:lumMod val="75000"/>
              </a:schemeClr>
            </a:solidFill>
            <a:miter lim="800000"/>
            <a:headEnd/>
            <a:tailEnd/>
          </a:ln>
          <a:effectLst/>
          <a:extLst/>
        </p:spPr>
        <p:txBody>
          <a:bodyPr wrap="none" anchor="ctr"/>
          <a:lstStyle/>
          <a:p>
            <a:pPr>
              <a:defRPr/>
            </a:pPr>
            <a:endParaRPr lang="ru-RU"/>
          </a:p>
        </p:txBody>
      </p:sp>
      <p:pic>
        <p:nvPicPr>
          <p:cNvPr id="8" name="Рисунок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44325" y="1268760"/>
            <a:ext cx="5412404" cy="5112568"/>
          </a:xfrm>
          <a:prstGeom prst="rect">
            <a:avLst/>
          </a:prstGeom>
        </p:spPr>
      </p:pic>
      <p:grpSp>
        <p:nvGrpSpPr>
          <p:cNvPr id="4" name="Группа 3"/>
          <p:cNvGrpSpPr/>
          <p:nvPr/>
        </p:nvGrpSpPr>
        <p:grpSpPr>
          <a:xfrm>
            <a:off x="1043608" y="1412776"/>
            <a:ext cx="1728192" cy="2099199"/>
            <a:chOff x="683568" y="1412776"/>
            <a:chExt cx="2304257" cy="2387352"/>
          </a:xfrm>
        </p:grpSpPr>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3568" y="1412776"/>
              <a:ext cx="2304257" cy="2016224"/>
            </a:xfrm>
            <a:prstGeom prst="rect">
              <a:avLst/>
            </a:prstGeom>
            <a:noFill/>
            <a:ln w="9525">
              <a:noFill/>
              <a:miter lim="800000"/>
              <a:headEnd/>
              <a:tailEnd/>
            </a:ln>
          </p:spPr>
        </p:pic>
        <p:sp>
          <p:nvSpPr>
            <p:cNvPr id="11" name="Заголовок 1"/>
            <p:cNvSpPr txBox="1">
              <a:spLocks/>
            </p:cNvSpPr>
            <p:nvPr/>
          </p:nvSpPr>
          <p:spPr>
            <a:xfrm>
              <a:off x="1299828" y="3429000"/>
              <a:ext cx="1071736" cy="371128"/>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z-Cyrl-UZ" sz="1800" dirty="0" smtClean="0">
                  <a:solidFill>
                    <a:schemeClr val="tx1"/>
                  </a:solidFill>
                  <a:latin typeface="Times New Roman" panose="02020603050405020304" pitchFamily="18" charset="0"/>
                  <a:cs typeface="Times New Roman" panose="02020603050405020304" pitchFamily="18" charset="0"/>
                </a:rPr>
                <a:t>тухум</a:t>
              </a:r>
              <a:endParaRPr lang="ru-RU" sz="1800" dirty="0">
                <a:solidFill>
                  <a:schemeClr val="tx1"/>
                </a:solidFill>
                <a:latin typeface="Times New Roman" panose="02020603050405020304" pitchFamily="18" charset="0"/>
                <a:cs typeface="Times New Roman" panose="02020603050405020304" pitchFamily="18" charset="0"/>
              </a:endParaRPr>
            </a:p>
          </p:txBody>
        </p:sp>
      </p:grpSp>
      <p:grpSp>
        <p:nvGrpSpPr>
          <p:cNvPr id="5" name="Группа 4"/>
          <p:cNvGrpSpPr/>
          <p:nvPr/>
        </p:nvGrpSpPr>
        <p:grpSpPr>
          <a:xfrm>
            <a:off x="1043608" y="4251926"/>
            <a:ext cx="1634792" cy="1841369"/>
            <a:chOff x="1128675" y="4344688"/>
            <a:chExt cx="1541392" cy="1744560"/>
          </a:xfrm>
        </p:grpSpPr>
        <p:pic>
          <p:nvPicPr>
            <p:cNvPr id="13" name="Picture 4" descr="сканирование001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97621" y="4344688"/>
              <a:ext cx="803501" cy="139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Заголовок 1"/>
            <p:cNvSpPr txBox="1">
              <a:spLocks/>
            </p:cNvSpPr>
            <p:nvPr/>
          </p:nvSpPr>
          <p:spPr>
            <a:xfrm>
              <a:off x="1128675" y="5776010"/>
              <a:ext cx="1541392" cy="313238"/>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z-Cyrl-UZ" sz="1600" dirty="0" smtClean="0">
                  <a:solidFill>
                    <a:schemeClr val="tx1"/>
                  </a:solidFill>
                  <a:latin typeface="Times New Roman" panose="02020603050405020304" pitchFamily="18" charset="0"/>
                  <a:cs typeface="Times New Roman" panose="02020603050405020304" pitchFamily="18" charset="0"/>
                </a:rPr>
                <a:t>личинка</a:t>
              </a:r>
              <a:endParaRPr lang="ru-RU" sz="1600" dirty="0">
                <a:solidFill>
                  <a:schemeClr val="tx1"/>
                </a:solidFill>
                <a:latin typeface="Times New Roman" panose="02020603050405020304" pitchFamily="18" charset="0"/>
                <a:cs typeface="Times New Roman" panose="02020603050405020304" pitchFamily="18" charset="0"/>
              </a:endParaRPr>
            </a:p>
          </p:txBody>
        </p:sp>
      </p:grpSp>
      <p:sp>
        <p:nvSpPr>
          <p:cNvPr id="12" name="Заголовок 1"/>
          <p:cNvSpPr>
            <a:spLocks noGrp="1"/>
          </p:cNvSpPr>
          <p:nvPr>
            <p:ph type="title"/>
          </p:nvPr>
        </p:nvSpPr>
        <p:spPr>
          <a:xfrm>
            <a:off x="755576" y="275302"/>
            <a:ext cx="7602638" cy="939120"/>
          </a:xfrm>
          <a:solidFill>
            <a:schemeClr val="bg1"/>
          </a:solidFill>
        </p:spPr>
        <p:txBody>
          <a:bodyPr>
            <a:no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Термитлар жамоаси вакилларининг кўриниши </a:t>
            </a:r>
            <a:endParaRPr lang="ru-RU"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09432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152128"/>
          </a:xfrm>
          <a:solidFill>
            <a:schemeClr val="bg1"/>
          </a:solidFill>
        </p:spPr>
        <p:txBody>
          <a:bodyPr>
            <a:norm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Дунёда термитларга қарши курашиш учун фойдаланилаётган </a:t>
            </a:r>
            <a:r>
              <a:rPr lang="ru-RU" sz="2800" b="1" dirty="0" smtClean="0">
                <a:solidFill>
                  <a:srgbClr val="7030A0"/>
                </a:solidFill>
                <a:latin typeface="Times New Roman" panose="02020603050405020304" pitchFamily="18" charset="0"/>
                <a:cs typeface="Times New Roman" panose="02020603050405020304" pitchFamily="18" charset="0"/>
              </a:rPr>
              <a:t>ем</a:t>
            </a:r>
            <a:r>
              <a:rPr lang="uz-Cyrl-UZ" sz="2800" b="1" dirty="0" smtClean="0">
                <a:solidFill>
                  <a:srgbClr val="7030A0"/>
                </a:solidFill>
                <a:latin typeface="Times New Roman" panose="02020603050405020304" pitchFamily="18" charset="0"/>
                <a:cs typeface="Times New Roman" panose="02020603050405020304" pitchFamily="18" charset="0"/>
              </a:rPr>
              <a:t>-хўрак намунаси</a:t>
            </a: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340768"/>
            <a:ext cx="7740352" cy="873786"/>
          </a:xfrm>
          <a:solidFill>
            <a:schemeClr val="bg1"/>
          </a:solidFill>
        </p:spPr>
        <p:txBody>
          <a:bodyPr/>
          <a:lstStyle/>
          <a:p>
            <a:r>
              <a:rPr lang="uz-Cyrl-UZ" dirty="0">
                <a:latin typeface="Times New Roman" panose="02020603050405020304" pitchFamily="18" charset="0"/>
                <a:cs typeface="Times New Roman" panose="02020603050405020304" pitchFamily="18" charset="0"/>
              </a:rPr>
              <a:t>БАСФ фирмаси томонидан </a:t>
            </a:r>
            <a:r>
              <a:rPr lang="uz-Cyrl-UZ" dirty="0" smtClean="0">
                <a:latin typeface="Times New Roman" panose="02020603050405020304" pitchFamily="18" charset="0"/>
                <a:cs typeface="Times New Roman" panose="02020603050405020304" pitchFamily="18" charset="0"/>
              </a:rPr>
              <a:t>ишлаб чиқарилаётган ем-хўрак. </a:t>
            </a:r>
          </a:p>
          <a:p>
            <a:r>
              <a:rPr lang="uz-Cyrl-UZ" dirty="0" smtClean="0">
                <a:latin typeface="Times New Roman" panose="02020603050405020304" pitchFamily="18" charset="0"/>
                <a:cs typeface="Times New Roman" panose="02020603050405020304" pitchFamily="18" charset="0"/>
              </a:rPr>
              <a:t>Таъсир моддаси: </a:t>
            </a:r>
            <a:r>
              <a:rPr lang="uz-Cyrl-UZ" dirty="0">
                <a:latin typeface="Times New Roman" panose="02020603050405020304" pitchFamily="18" charset="0"/>
                <a:cs typeface="Times New Roman" panose="02020603050405020304" pitchFamily="18" charset="0"/>
              </a:rPr>
              <a:t>Novaluron </a:t>
            </a:r>
            <a:r>
              <a:rPr lang="uz-Cyrl-UZ" dirty="0" smtClean="0">
                <a:latin typeface="Times New Roman" panose="02020603050405020304" pitchFamily="18" charset="0"/>
                <a:cs typeface="Times New Roman" panose="02020603050405020304" pitchFamily="18" charset="0"/>
              </a:rPr>
              <a:t>0,5 % ли концентрат эмулсия</a:t>
            </a:r>
            <a:endParaRPr lang="ru-RU" dirty="0">
              <a:latin typeface="Times New Roman" panose="02020603050405020304" pitchFamily="18" charset="0"/>
              <a:cs typeface="Times New Roman" panose="02020603050405020304" pitchFamily="18" charset="0"/>
            </a:endParaRPr>
          </a:p>
        </p:txBody>
      </p:sp>
      <p:pic>
        <p:nvPicPr>
          <p:cNvPr id="4" name="Рисунок 3" descr="C:\Users\DS\Desktop\Безымянный.png"/>
          <p:cNvPicPr/>
          <p:nvPr/>
        </p:nvPicPr>
        <p:blipFill>
          <a:blip r:embed="rId2">
            <a:extLst>
              <a:ext uri="{28A0092B-C50C-407E-A947-70E740481C1C}">
                <a14:useLocalDpi xmlns:a14="http://schemas.microsoft.com/office/drawing/2010/main"/>
              </a:ext>
            </a:extLst>
          </a:blip>
          <a:srcRect/>
          <a:stretch>
            <a:fillRect/>
          </a:stretch>
        </p:blipFill>
        <p:spPr bwMode="auto">
          <a:xfrm>
            <a:off x="674203" y="3354174"/>
            <a:ext cx="5174456" cy="2851165"/>
          </a:xfrm>
          <a:prstGeom prst="rect">
            <a:avLst/>
          </a:prstGeom>
          <a:noFill/>
          <a:ln>
            <a:noFill/>
          </a:ln>
        </p:spPr>
      </p:pic>
      <p:pic>
        <p:nvPicPr>
          <p:cNvPr id="5" name="Рисунок 4" descr="C:\Users\DS\AppData\Local\Microsoft\Windows\Temporary Internet Files\Content.Word\Новый рисунок.bmp"/>
          <p:cNvPicPr/>
          <p:nvPr/>
        </p:nvPicPr>
        <p:blipFill>
          <a:blip r:embed="rId3">
            <a:extLst>
              <a:ext uri="{28A0092B-C50C-407E-A947-70E740481C1C}">
                <a14:useLocalDpi xmlns:a14="http://schemas.microsoft.com/office/drawing/2010/main"/>
              </a:ext>
            </a:extLst>
          </a:blip>
          <a:srcRect/>
          <a:stretch>
            <a:fillRect/>
          </a:stretch>
        </p:blipFill>
        <p:spPr bwMode="auto">
          <a:xfrm>
            <a:off x="6012160" y="3354174"/>
            <a:ext cx="2448272" cy="2838822"/>
          </a:xfrm>
          <a:prstGeom prst="rect">
            <a:avLst/>
          </a:prstGeom>
          <a:noFill/>
          <a:ln>
            <a:noFill/>
          </a:ln>
        </p:spPr>
      </p:pic>
    </p:spTree>
    <p:extLst>
      <p:ext uri="{BB962C8B-B14F-4D97-AF65-F5344CB8AC3E}">
        <p14:creationId xmlns:p14="http://schemas.microsoft.com/office/powerpoint/2010/main" val="362504074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1844825"/>
            <a:ext cx="8215158" cy="869796"/>
          </a:xfrm>
          <a:solidFill>
            <a:schemeClr val="bg1"/>
          </a:solidFill>
        </p:spPr>
        <p:txBody>
          <a:bodyPr/>
          <a:lstStyle/>
          <a:p>
            <a:r>
              <a:rPr lang="uz-Cyrl-UZ" dirty="0" smtClean="0">
                <a:latin typeface="Times New Roman" panose="02020603050405020304" pitchFamily="18" charset="0"/>
                <a:cs typeface="Times New Roman" panose="02020603050405020304" pitchFamily="18" charset="0"/>
              </a:rPr>
              <a:t>АҚШ нинг </a:t>
            </a:r>
            <a:r>
              <a:rPr lang="uz-Cyrl-UZ" dirty="0">
                <a:latin typeface="Times New Roman" panose="02020603050405020304" pitchFamily="18" charset="0"/>
                <a:cs typeface="Times New Roman" panose="02020603050405020304" pitchFamily="18" charset="0"/>
              </a:rPr>
              <a:t>Dow AgroSciences фирмаси томонидан ишлаб чиқилган ем </a:t>
            </a:r>
            <a:r>
              <a:rPr lang="uz-Cyrl-UZ" dirty="0" smtClean="0">
                <a:latin typeface="Times New Roman" panose="02020603050405020304" pitchFamily="18" charset="0"/>
                <a:cs typeface="Times New Roman" panose="02020603050405020304" pitchFamily="18" charset="0"/>
              </a:rPr>
              <a:t>хўрак</a:t>
            </a:r>
          </a:p>
          <a:p>
            <a:r>
              <a:rPr lang="uz-Cyrl-UZ" dirty="0" smtClean="0">
                <a:latin typeface="Times New Roman" panose="02020603050405020304" pitchFamily="18" charset="0"/>
                <a:cs typeface="Times New Roman" panose="02020603050405020304" pitchFamily="18" charset="0"/>
              </a:rPr>
              <a:t>Таъсир моддаси: </a:t>
            </a:r>
            <a:r>
              <a:rPr lang="en-US" dirty="0" smtClean="0">
                <a:latin typeface="Times New Roman" panose="02020603050405020304" pitchFamily="18" charset="0"/>
                <a:cs typeface="Times New Roman" panose="02020603050405020304" pitchFamily="18" charset="0"/>
              </a:rPr>
              <a:t>Diflubenzuron</a:t>
            </a:r>
            <a:r>
              <a:rPr lang="uz-Cyrl-UZ" dirty="0" smtClean="0">
                <a:latin typeface="Times New Roman" panose="02020603050405020304" pitchFamily="18" charset="0"/>
                <a:cs typeface="Times New Roman" panose="02020603050405020304" pitchFamily="18" charset="0"/>
              </a:rPr>
              <a:t> 0,05 % ли концентрат эмулсия</a:t>
            </a:r>
            <a:endParaRPr lang="ru-RU" dirty="0">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a:extLst>
              <a:ext uri="{28A0092B-C50C-407E-A947-70E740481C1C}">
                <a14:useLocalDpi xmlns:a14="http://schemas.microsoft.com/office/drawing/2010/main"/>
              </a:ext>
            </a:extLst>
          </a:blip>
          <a:srcRect/>
          <a:stretch>
            <a:fillRect/>
          </a:stretch>
        </p:blipFill>
        <p:spPr bwMode="auto">
          <a:xfrm>
            <a:off x="180655" y="3440895"/>
            <a:ext cx="2276210" cy="2308849"/>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a:ext>
            </a:extLst>
          </a:blip>
          <a:srcRect/>
          <a:stretch>
            <a:fillRect/>
          </a:stretch>
        </p:blipFill>
        <p:spPr bwMode="auto">
          <a:xfrm>
            <a:off x="2342830" y="3471051"/>
            <a:ext cx="2246128" cy="2308849"/>
          </a:xfrm>
          <a:prstGeom prst="rect">
            <a:avLst/>
          </a:prstGeom>
          <a:noFill/>
          <a:ln>
            <a:noFill/>
          </a:ln>
        </p:spPr>
      </p:pic>
      <p:pic>
        <p:nvPicPr>
          <p:cNvPr id="6" name="Рисунок 5"/>
          <p:cNvPicPr/>
          <p:nvPr/>
        </p:nvPicPr>
        <p:blipFill>
          <a:blip r:embed="rId4">
            <a:extLst>
              <a:ext uri="{28A0092B-C50C-407E-A947-70E740481C1C}">
                <a14:useLocalDpi xmlns:a14="http://schemas.microsoft.com/office/drawing/2010/main"/>
              </a:ext>
            </a:extLst>
          </a:blip>
          <a:srcRect/>
          <a:stretch>
            <a:fillRect/>
          </a:stretch>
        </p:blipFill>
        <p:spPr bwMode="auto">
          <a:xfrm>
            <a:off x="4618739" y="3501699"/>
            <a:ext cx="2195991" cy="2278201"/>
          </a:xfrm>
          <a:prstGeom prst="rect">
            <a:avLst/>
          </a:prstGeom>
          <a:noFill/>
          <a:ln>
            <a:noFill/>
          </a:ln>
        </p:spPr>
      </p:pic>
      <p:pic>
        <p:nvPicPr>
          <p:cNvPr id="7" name="Рисунок 6"/>
          <p:cNvPicPr/>
          <p:nvPr/>
        </p:nvPicPr>
        <p:blipFill>
          <a:blip r:embed="rId5">
            <a:extLst>
              <a:ext uri="{28A0092B-C50C-407E-A947-70E740481C1C}">
                <a14:useLocalDpi xmlns:a14="http://schemas.microsoft.com/office/drawing/2010/main"/>
              </a:ext>
            </a:extLst>
          </a:blip>
          <a:srcRect/>
          <a:stretch>
            <a:fillRect/>
          </a:stretch>
        </p:blipFill>
        <p:spPr bwMode="auto">
          <a:xfrm>
            <a:off x="6901812" y="3501008"/>
            <a:ext cx="2145854" cy="2288417"/>
          </a:xfrm>
          <a:prstGeom prst="rect">
            <a:avLst/>
          </a:prstGeom>
          <a:noFill/>
          <a:ln>
            <a:noFill/>
          </a:ln>
        </p:spPr>
      </p:pic>
      <p:sp>
        <p:nvSpPr>
          <p:cNvPr id="9" name="Заголовок 1"/>
          <p:cNvSpPr>
            <a:spLocks noGrp="1"/>
          </p:cNvSpPr>
          <p:nvPr>
            <p:ph type="title"/>
          </p:nvPr>
        </p:nvSpPr>
        <p:spPr>
          <a:xfrm>
            <a:off x="107504" y="116632"/>
            <a:ext cx="8928992" cy="1152128"/>
          </a:xfrm>
          <a:solidFill>
            <a:schemeClr val="bg1"/>
          </a:solidFill>
        </p:spPr>
        <p:txBody>
          <a:bodyPr>
            <a:normAutofit/>
          </a:bodyPr>
          <a:lstStyle/>
          <a:p>
            <a:pPr algn="ctr"/>
            <a:r>
              <a:rPr lang="uz-Cyrl-UZ" sz="2800" b="1" dirty="0" smtClean="0">
                <a:solidFill>
                  <a:srgbClr val="7030A0"/>
                </a:solidFill>
                <a:latin typeface="Times New Roman" panose="02020603050405020304" pitchFamily="18" charset="0"/>
                <a:cs typeface="Times New Roman" panose="02020603050405020304" pitchFamily="18" charset="0"/>
              </a:rPr>
              <a:t>Дунёда термитларга қарши курашиш учун фойдаланилаётган </a:t>
            </a:r>
            <a:r>
              <a:rPr lang="ru-RU" sz="2800" b="1" dirty="0" smtClean="0">
                <a:solidFill>
                  <a:srgbClr val="7030A0"/>
                </a:solidFill>
                <a:latin typeface="Times New Roman" panose="02020603050405020304" pitchFamily="18" charset="0"/>
                <a:cs typeface="Times New Roman" panose="02020603050405020304" pitchFamily="18" charset="0"/>
              </a:rPr>
              <a:t>ем</a:t>
            </a:r>
            <a:r>
              <a:rPr lang="uz-Cyrl-UZ" sz="2800" b="1" dirty="0" smtClean="0">
                <a:solidFill>
                  <a:srgbClr val="7030A0"/>
                </a:solidFill>
                <a:latin typeface="Times New Roman" panose="02020603050405020304" pitchFamily="18" charset="0"/>
                <a:cs typeface="Times New Roman" panose="02020603050405020304" pitchFamily="18" charset="0"/>
              </a:rPr>
              <a:t>-хўрак намунаси</a:t>
            </a:r>
            <a:endParaRPr lang="ru-RU"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768651"/>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5720" y="1"/>
            <a:ext cx="8572560" cy="2739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120000"/>
              <a:buChar char="•"/>
              <a:defRPr sz="3200">
                <a:solidFill>
                  <a:schemeClr val="tx1"/>
                </a:solidFill>
                <a:latin typeface="Calibri" panose="020F0502020204030204" pitchFamily="34" charset="0"/>
              </a:defRPr>
            </a:lvl1pPr>
            <a:lvl2pPr marL="742950" indent="-285750">
              <a:spcBef>
                <a:spcPct val="20000"/>
              </a:spcBef>
              <a:buFont typeface="Tahoma" panose="020B0604030504040204" pitchFamily="34" charset="0"/>
              <a:buChar char="–"/>
              <a:defRPr sz="2800">
                <a:solidFill>
                  <a:schemeClr val="tx1"/>
                </a:solidFill>
                <a:latin typeface="Calibri" panose="020F0502020204030204" pitchFamily="34" charset="0"/>
              </a:defRPr>
            </a:lvl2pPr>
            <a:lvl3pPr marL="1143000" indent="-228600">
              <a:spcBef>
                <a:spcPct val="20000"/>
              </a:spcBef>
              <a:buClr>
                <a:schemeClr val="hlink"/>
              </a:buClr>
              <a:buSzPct val="120000"/>
              <a:buChar char="•"/>
              <a:defRPr sz="2400">
                <a:solidFill>
                  <a:schemeClr val="tx1"/>
                </a:solidFill>
                <a:latin typeface="Calibri" panose="020F0502020204030204" pitchFamily="34" charset="0"/>
              </a:defRPr>
            </a:lvl3pPr>
            <a:lvl4pPr marL="1600200" indent="-228600">
              <a:spcBef>
                <a:spcPct val="20000"/>
              </a:spcBef>
              <a:buFont typeface="Tahoma" panose="020B0604030504040204" pitchFamily="34" charset="0"/>
              <a:buChar char="–"/>
              <a:defRPr sz="2000">
                <a:solidFill>
                  <a:schemeClr val="tx1"/>
                </a:solidFill>
                <a:latin typeface="Calibri" panose="020F050202020403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Calibri" panose="020F0502020204030204" pitchFamily="34" charset="0"/>
              </a:defRPr>
            </a:lvl9pPr>
          </a:lstStyle>
          <a:p>
            <a:pPr algn="ctr" eaLnBrk="1" hangingPunct="1">
              <a:spcBef>
                <a:spcPct val="0"/>
              </a:spcBef>
              <a:buClrTx/>
              <a:buSzTx/>
              <a:buFontTx/>
              <a:buNone/>
            </a:pPr>
            <a:r>
              <a:rPr lang="uz-Cyrl-UZ" altLang="ru-RU"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Термитларга  қарши инжектор усулида курашиш</a:t>
            </a:r>
            <a:endParaRPr lang="ru-RU" altLang="ru-RU" sz="2800" b="1"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pPr>
            <a:endParaRPr lang="en-US" alt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SzTx/>
            </a:pPr>
            <a:r>
              <a:rPr lang="uz-Cyrl-UZ" altLang="ru-RU" sz="1600" dirty="0" smtClean="0">
                <a:latin typeface="Times New Roman" panose="02020603050405020304" pitchFamily="18" charset="0"/>
                <a:ea typeface="Calibri" panose="020F0502020204030204" pitchFamily="34" charset="0"/>
                <a:cs typeface="Times New Roman" panose="02020603050405020304" pitchFamily="18" charset="0"/>
              </a:rPr>
              <a:t>Термитлар </a:t>
            </a: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уясини аниқлаш.</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Тупроқ бурғуси ёрдамида термитлар уясига туйник очиб олинади.</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Очилган туюникка варронка ўрнатилиб 10-15 литр цифос препаратининг 0,01% ишчи эритмаси билан ишлов берилади. </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lgn="ctr">
              <a:spcBef>
                <a:spcPct val="0"/>
              </a:spcBef>
              <a:buClrTx/>
              <a:buSzTx/>
              <a:buFontTx/>
              <a:buNone/>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Инжектор усулини қўллашда ишлатиладиган ускуналар:</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buFontTx/>
              <a:buNone/>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1.Тупроқ бурғуси.</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buFontTx/>
              <a:buNone/>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2.Варонка.</a:t>
            </a:r>
            <a:endParaRPr lang="ru-RU" altLang="ru-RU" sz="1200" dirty="0">
              <a:latin typeface="Arial" panose="020B0604020202020204" pitchFamily="34" charset="0"/>
              <a:ea typeface="Calibri" panose="020F0502020204030204" pitchFamily="34" charset="0"/>
              <a:cs typeface="Times New Roman" panose="02020603050405020304" pitchFamily="18" charset="0"/>
            </a:endParaRPr>
          </a:p>
          <a:p>
            <a:pPr>
              <a:spcBef>
                <a:spcPct val="0"/>
              </a:spcBef>
              <a:buClrTx/>
              <a:buSzTx/>
              <a:buFontTx/>
              <a:buNone/>
            </a:pPr>
            <a:r>
              <a:rPr lang="uz-Cyrl-UZ" altLang="ru-RU" sz="1600" dirty="0">
                <a:latin typeface="Times New Roman" panose="02020603050405020304" pitchFamily="18" charset="0"/>
                <a:ea typeface="Calibri" panose="020F0502020204030204" pitchFamily="34" charset="0"/>
                <a:cs typeface="Times New Roman" panose="02020603050405020304" pitchFamily="18" charset="0"/>
              </a:rPr>
              <a:t>3.10литрли челак.</a:t>
            </a:r>
            <a:endParaRPr lang="uz-Cyrl-UZ" altLang="ru-RU"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5603" name="Рисунок 2" descr="C:\Documents and Settings\Admin\Local Settings\Temporary Internet Files\Content.Word\DSCN861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86050" y="2385492"/>
            <a:ext cx="2428892" cy="399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71472" y="6488668"/>
            <a:ext cx="6781800" cy="369332"/>
          </a:xfrm>
          <a:prstGeom prst="rect">
            <a:avLst/>
          </a:prstGeom>
        </p:spPr>
        <p:txBody>
          <a:bodyPr>
            <a:spAutoFit/>
          </a:bodyPr>
          <a:lstStyle/>
          <a:p>
            <a:pPr algn="ctr" eaLnBrk="1" hangingPunct="1">
              <a:spcBef>
                <a:spcPct val="20000"/>
              </a:spcBef>
              <a:buClr>
                <a:schemeClr val="hlink"/>
              </a:buClr>
              <a:buSzPct val="120000"/>
              <a:buFontTx/>
              <a:buChar char="•"/>
              <a:defRPr/>
            </a:pPr>
            <a:r>
              <a:rPr lang="uz-Cyrl-UZ" dirty="0">
                <a:effectLst>
                  <a:outerShdw blurRad="38100" dist="38100" dir="2700000" algn="tl">
                    <a:srgbClr val="000000">
                      <a:alpha val="43137"/>
                    </a:srgbClr>
                  </a:outerShdw>
                </a:effectLst>
                <a:latin typeface="Times New Roman" pitchFamily="18" charset="0"/>
                <a:cs typeface="Times New Roman" pitchFamily="18" charset="0"/>
              </a:rPr>
              <a:t>Тупроқ бурғуси ва варонка</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4884264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1661993"/>
          </a:xfrm>
          <a:prstGeom prst="rect">
            <a:avLst/>
          </a:prstGeom>
          <a:solidFill>
            <a:srgbClr val="007A3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ru-RU" sz="2400" b="1" dirty="0" err="1" smtClean="0">
                <a:solidFill>
                  <a:schemeClr val="bg1"/>
                </a:solidFill>
                <a:latin typeface="Times New Roman" panose="02020603050405020304" pitchFamily="18" charset="0"/>
                <a:cs typeface="Times New Roman" panose="02020603050405020304" pitchFamily="18" charset="0"/>
              </a:rPr>
              <a:t>Бугунги</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dirty="0" err="1" smtClean="0">
                <a:solidFill>
                  <a:schemeClr val="bg1"/>
                </a:solidFill>
                <a:latin typeface="Times New Roman" panose="02020603050405020304" pitchFamily="18" charset="0"/>
                <a:cs typeface="Times New Roman" panose="02020603050405020304" pitchFamily="18" charset="0"/>
              </a:rPr>
              <a:t>кунда</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dirty="0" err="1" smtClean="0">
                <a:solidFill>
                  <a:schemeClr val="bg1"/>
                </a:solidFill>
                <a:latin typeface="Times New Roman" panose="02020603050405020304" pitchFamily="18" charset="0"/>
                <a:cs typeface="Times New Roman" panose="02020603050405020304" pitchFamily="18" charset="0"/>
              </a:rPr>
              <a:t>Хитой</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Фанлар</a:t>
            </a:r>
            <a:r>
              <a:rPr lang="ru-RU" sz="2400" b="1" dirty="0">
                <a:solidFill>
                  <a:schemeClr val="bg1"/>
                </a:solidFill>
                <a:latin typeface="Times New Roman" panose="02020603050405020304" pitchFamily="18" charset="0"/>
                <a:cs typeface="Times New Roman" panose="02020603050405020304" pitchFamily="18" charset="0"/>
              </a:rPr>
              <a:t> </a:t>
            </a:r>
            <a:r>
              <a:rPr lang="ru-RU" sz="2400" b="1" dirty="0" err="1">
                <a:solidFill>
                  <a:schemeClr val="bg1"/>
                </a:solidFill>
                <a:latin typeface="Times New Roman" panose="02020603050405020304" pitchFamily="18" charset="0"/>
                <a:cs typeface="Times New Roman" panose="02020603050405020304" pitchFamily="18" charset="0"/>
              </a:rPr>
              <a:t>академияси</a:t>
            </a:r>
            <a:r>
              <a:rPr lang="ru-RU" sz="2400" b="1" dirty="0">
                <a:solidFill>
                  <a:schemeClr val="bg1"/>
                </a:solidFill>
                <a:latin typeface="Times New Roman" panose="02020603050405020304" pitchFamily="18" charset="0"/>
                <a:cs typeface="Times New Roman" panose="02020603050405020304" pitchFamily="18" charset="0"/>
              </a:rPr>
              <a:t> Зоология </a:t>
            </a:r>
            <a:r>
              <a:rPr lang="ru-RU" sz="2400" b="1" dirty="0" err="1">
                <a:solidFill>
                  <a:schemeClr val="bg1"/>
                </a:solidFill>
                <a:latin typeface="Times New Roman" panose="02020603050405020304" pitchFamily="18" charset="0"/>
                <a:cs typeface="Times New Roman" panose="02020603050405020304" pitchFamily="18" charset="0"/>
              </a:rPr>
              <a:t>институти</a:t>
            </a:r>
            <a:endParaRPr lang="ru-RU" sz="2400" b="1" dirty="0">
              <a:solidFill>
                <a:schemeClr val="bg1"/>
              </a:solidFill>
              <a:latin typeface="Times New Roman" panose="02020603050405020304" pitchFamily="18" charset="0"/>
              <a:cs typeface="Times New Roman" panose="02020603050405020304" pitchFamily="18" charset="0"/>
            </a:endParaRPr>
          </a:p>
          <a:p>
            <a:pPr algn="ctr" eaLnBrk="1" hangingPunct="1"/>
            <a:r>
              <a:rPr lang="ru-RU" altLang="ru-RU" sz="2600" b="1" dirty="0" smtClean="0">
                <a:solidFill>
                  <a:schemeClr val="bg1"/>
                </a:solidFill>
                <a:latin typeface="Times New Roman" panose="02020603050405020304" pitchFamily="18" charset="0"/>
                <a:cs typeface="Times New Roman" panose="02020603050405020304" pitchFamily="18" charset="0"/>
              </a:rPr>
              <a:t> </a:t>
            </a:r>
            <a:r>
              <a:rPr lang="ru-RU" altLang="ru-RU" sz="2600" b="1" dirty="0" err="1" smtClean="0">
                <a:solidFill>
                  <a:schemeClr val="bg1"/>
                </a:solidFill>
                <a:latin typeface="Times New Roman" panose="02020603050405020304" pitchFamily="18" charset="0"/>
                <a:cs typeface="Times New Roman" panose="02020603050405020304" pitchFamily="18" charset="0"/>
              </a:rPr>
              <a:t>ва</a:t>
            </a:r>
            <a:r>
              <a:rPr lang="ru-RU" altLang="ru-RU" sz="2600" b="1" dirty="0" smtClean="0">
                <a:solidFill>
                  <a:schemeClr val="bg1"/>
                </a:solidFill>
                <a:latin typeface="Times New Roman" panose="02020603050405020304" pitchFamily="18" charset="0"/>
                <a:cs typeface="Times New Roman" panose="02020603050405020304" pitchFamily="18" charset="0"/>
              </a:rPr>
              <a:t> Шанхай </a:t>
            </a:r>
            <a:r>
              <a:rPr lang="ru-RU" altLang="ru-RU" sz="2600" b="1" dirty="0" err="1">
                <a:solidFill>
                  <a:schemeClr val="bg1"/>
                </a:solidFill>
                <a:latin typeface="Times New Roman" panose="02020603050405020304" pitchFamily="18" charset="0"/>
                <a:cs typeface="Times New Roman" panose="02020603050405020304" pitchFamily="18" charset="0"/>
              </a:rPr>
              <a:t>термитларга</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қарши</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курашиш</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smtClean="0">
                <a:solidFill>
                  <a:schemeClr val="bg1"/>
                </a:solidFill>
                <a:latin typeface="Times New Roman" panose="02020603050405020304" pitchFamily="18" charset="0"/>
                <a:cs typeface="Times New Roman" panose="02020603050405020304" pitchFamily="18" charset="0"/>
              </a:rPr>
              <a:t>ташкилоти</a:t>
            </a:r>
            <a:r>
              <a:rPr lang="ru-RU" altLang="ru-RU" sz="2600" b="1" dirty="0" smtClean="0">
                <a:solidFill>
                  <a:schemeClr val="bg1"/>
                </a:solidFill>
                <a:latin typeface="Times New Roman" panose="02020603050405020304" pitchFamily="18" charset="0"/>
                <a:cs typeface="Times New Roman" panose="02020603050405020304" pitchFamily="18" charset="0"/>
              </a:rPr>
              <a:t> </a:t>
            </a:r>
            <a:r>
              <a:rPr lang="ru-RU" altLang="ru-RU" sz="2600" b="1" dirty="0" err="1" smtClean="0">
                <a:solidFill>
                  <a:schemeClr val="bg1"/>
                </a:solidFill>
                <a:latin typeface="Times New Roman" panose="02020603050405020304" pitchFamily="18" charset="0"/>
                <a:cs typeface="Times New Roman" panose="02020603050405020304" pitchFamily="18" charset="0"/>
              </a:rPr>
              <a:t>билан</a:t>
            </a:r>
            <a:r>
              <a:rPr lang="ru-RU" altLang="ru-RU" sz="2600" b="1" dirty="0" smtClean="0">
                <a:solidFill>
                  <a:schemeClr val="bg1"/>
                </a:solidFill>
                <a:latin typeface="Times New Roman" panose="02020603050405020304" pitchFamily="18" charset="0"/>
                <a:cs typeface="Times New Roman" panose="02020603050405020304" pitchFamily="18" charset="0"/>
              </a:rPr>
              <a:t> </a:t>
            </a:r>
            <a:r>
              <a:rPr lang="ru-RU" altLang="ru-RU" sz="2600" b="1" dirty="0" err="1" smtClean="0">
                <a:solidFill>
                  <a:schemeClr val="bg1"/>
                </a:solidFill>
                <a:latin typeface="Times New Roman" panose="02020603050405020304" pitchFamily="18" charset="0"/>
                <a:cs typeface="Times New Roman" panose="02020603050405020304" pitchFamily="18" charset="0"/>
              </a:rPr>
              <a:t>термитларга</a:t>
            </a:r>
            <a:r>
              <a:rPr lang="ru-RU" altLang="ru-RU" sz="2600" b="1" dirty="0" smtClean="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қарши</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кураш</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ишларини</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ташкил</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этиш</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юзасидан</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музокоролар</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a:solidFill>
                  <a:schemeClr val="bg1"/>
                </a:solidFill>
                <a:latin typeface="Times New Roman" panose="02020603050405020304" pitchFamily="18" charset="0"/>
                <a:cs typeface="Times New Roman" panose="02020603050405020304" pitchFamily="18" charset="0"/>
              </a:rPr>
              <a:t>олиб</a:t>
            </a:r>
            <a:r>
              <a:rPr lang="ru-RU" altLang="ru-RU" sz="2600" b="1" dirty="0">
                <a:solidFill>
                  <a:schemeClr val="bg1"/>
                </a:solidFill>
                <a:latin typeface="Times New Roman" panose="02020603050405020304" pitchFamily="18" charset="0"/>
                <a:cs typeface="Times New Roman" panose="02020603050405020304" pitchFamily="18" charset="0"/>
              </a:rPr>
              <a:t> </a:t>
            </a:r>
            <a:r>
              <a:rPr lang="ru-RU" altLang="ru-RU" sz="2600" b="1" dirty="0" err="1" smtClean="0">
                <a:solidFill>
                  <a:schemeClr val="bg1"/>
                </a:solidFill>
                <a:latin typeface="Times New Roman" panose="02020603050405020304" pitchFamily="18" charset="0"/>
                <a:cs typeface="Times New Roman" panose="02020603050405020304" pitchFamily="18" charset="0"/>
              </a:rPr>
              <a:t>борилмоқда</a:t>
            </a:r>
            <a:r>
              <a:rPr lang="ru-RU" altLang="ru-RU" sz="2600" b="1" dirty="0" smtClean="0">
                <a:solidFill>
                  <a:schemeClr val="bg1"/>
                </a:solidFill>
                <a:latin typeface="Times New Roman" panose="02020603050405020304" pitchFamily="18" charset="0"/>
                <a:cs typeface="Times New Roman" panose="02020603050405020304" pitchFamily="18" charset="0"/>
              </a:rPr>
              <a:t>. </a:t>
            </a:r>
            <a:endParaRPr lang="ru-RU" altLang="ru-RU" sz="2600" b="1" dirty="0">
              <a:solidFill>
                <a:schemeClr val="bg1"/>
              </a:solidFill>
              <a:latin typeface="Times New Roman" panose="02020603050405020304" pitchFamily="18" charset="0"/>
              <a:cs typeface="Times New Roman" panose="02020603050405020304" pitchFamily="18" charset="0"/>
            </a:endParaRPr>
          </a:p>
        </p:txBody>
      </p:sp>
      <p:pic>
        <p:nvPicPr>
          <p:cNvPr id="4" name="Picture 9" descr="C:\Users\User\Desktop\2019\Хитой 21-28.09.18\Хитой 2019\Фото 14-21 январ\101EOS5D\IMG_000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55168" y="1661465"/>
            <a:ext cx="4896544" cy="328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016" y="3965721"/>
            <a:ext cx="4171392" cy="278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957863"/>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95320" cy="504056"/>
          </a:xfrm>
          <a:solidFill>
            <a:schemeClr val="tx2">
              <a:lumMod val="20000"/>
              <a:lumOff val="80000"/>
            </a:schemeClr>
          </a:solidFill>
        </p:spPr>
        <p:txBody>
          <a:bodyPr>
            <a:noAutofit/>
          </a:bodyPr>
          <a:lstStyle/>
          <a:p>
            <a:r>
              <a:rPr lang="uz-Cyrl-UZ" sz="2400" b="1" dirty="0" smtClean="0">
                <a:solidFill>
                  <a:srgbClr val="7030A0"/>
                </a:solidFill>
                <a:latin typeface="Times New Roman" panose="02020603050405020304" pitchFamily="18" charset="0"/>
                <a:cs typeface="Times New Roman" panose="02020603050405020304" pitchFamily="18" charset="0"/>
              </a:rPr>
              <a:t>Республика вилоятларида ўқув-методик семинари ўтказилди</a:t>
            </a:r>
            <a:endParaRPr lang="ru-RU" sz="2400" b="1" dirty="0">
              <a:solidFill>
                <a:srgbClr val="7030A0"/>
              </a:solidFill>
              <a:latin typeface="Times New Roman" panose="02020603050405020304" pitchFamily="18" charset="0"/>
              <a:cs typeface="Times New Roman" panose="02020603050405020304" pitchFamily="18" charset="0"/>
            </a:endParaRPr>
          </a:p>
        </p:txBody>
      </p:sp>
      <p:sp>
        <p:nvSpPr>
          <p:cNvPr id="4" name="Содержимое 2"/>
          <p:cNvSpPr txBox="1">
            <a:spLocks/>
          </p:cNvSpPr>
          <p:nvPr/>
        </p:nvSpPr>
        <p:spPr>
          <a:xfrm>
            <a:off x="179512" y="764704"/>
            <a:ext cx="4248472" cy="59046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61950" algn="just">
              <a:lnSpc>
                <a:spcPct val="120000"/>
              </a:lnSpc>
              <a:buNone/>
            </a:pPr>
            <a:r>
              <a:rPr lang="uz-Cyrl-UZ" sz="1200" dirty="0" smtClean="0">
                <a:latin typeface="Times New Roman" pitchFamily="18" charset="0"/>
                <a:cs typeface="Times New Roman" pitchFamily="18" charset="0"/>
              </a:rPr>
              <a:t>Лойиҳа иштирокчилари томонидан ЎзР ФА </a:t>
            </a:r>
            <a:r>
              <a:rPr lang="uz-Cyrl-UZ" sz="1200" b="1" dirty="0" smtClean="0">
                <a:latin typeface="Times New Roman" pitchFamily="18" charset="0"/>
                <a:cs typeface="Times New Roman" pitchFamily="18" charset="0"/>
              </a:rPr>
              <a:t>Навоий вилояти </a:t>
            </a:r>
            <a:r>
              <a:rPr lang="uz-Cyrl-UZ" sz="1200" dirty="0" smtClean="0">
                <a:latin typeface="Times New Roman" pitchFamily="18" charset="0"/>
                <a:cs typeface="Times New Roman" pitchFamily="18" charset="0"/>
              </a:rPr>
              <a:t>бўлимининг 2018 йил 24 январдаги № 253-сонли хатига биноан, 7-8 феврал кунлари Навоий вилоятининг Кармана, Навбаҳор, Хатирчи туманларида амалий ва инновацион ишланмаларининг тақдимотлари ташкил этилган семинарида “Термитлар ва уларга қарши самарали кураш чоралари” мавзуси бўйича маъруза қилинди. </a:t>
            </a:r>
          </a:p>
          <a:p>
            <a:pPr marL="0" indent="361950" algn="just">
              <a:lnSpc>
                <a:spcPct val="120000"/>
              </a:lnSpc>
              <a:buNone/>
            </a:pPr>
            <a:r>
              <a:rPr lang="ru-RU" sz="1200" dirty="0" smtClean="0">
                <a:latin typeface="Times New Roman" panose="02020603050405020304" pitchFamily="18" charset="0"/>
                <a:cs typeface="Times New Roman" panose="02020603050405020304" pitchFamily="18" charset="0"/>
              </a:rPr>
              <a:t>2018-йил 10-апрель </a:t>
            </a:r>
            <a:r>
              <a:rPr lang="ru-RU" sz="1200" dirty="0" err="1" smtClean="0">
                <a:latin typeface="Times New Roman" panose="02020603050405020304" pitchFamily="18" charset="0"/>
                <a:cs typeface="Times New Roman" panose="02020603050405020304" pitchFamily="18" charset="0"/>
              </a:rPr>
              <a:t>куни</a:t>
            </a:r>
            <a:r>
              <a:rPr lang="ru-RU" sz="1200" dirty="0"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Самарқанд</a:t>
            </a:r>
            <a:r>
              <a:rPr lang="ru-RU" sz="1200" dirty="0" err="1" smtClean="0">
                <a:latin typeface="Times New Roman" panose="02020603050405020304" pitchFamily="18" charset="0"/>
                <a:cs typeface="Times New Roman" panose="02020603050405020304" pitchFamily="18" charset="0"/>
              </a:rPr>
              <a:t> </a:t>
            </a:r>
            <a:r>
              <a:rPr lang="ru-RU" sz="1200" b="1" dirty="0" err="1" smtClean="0">
                <a:latin typeface="Times New Roman" panose="02020603050405020304" pitchFamily="18" charset="0"/>
                <a:cs typeface="Times New Roman" panose="02020603050405020304" pitchFamily="18" charset="0"/>
              </a:rPr>
              <a:t>вилояти</a:t>
            </a:r>
            <a:r>
              <a:rPr lang="ru-RU" sz="1200" b="1" dirty="0" smtClean="0">
                <a:latin typeface="Times New Roman" panose="02020603050405020304" pitchFamily="18" charset="0"/>
                <a:cs typeface="Times New Roman" panose="02020603050405020304" pitchFamily="18" charset="0"/>
              </a:rPr>
              <a:t>,</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Нуробод</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тумани</a:t>
            </a:r>
            <a:r>
              <a:rPr lang="ru-RU" sz="1200" dirty="0" smtClean="0">
                <a:latin typeface="Times New Roman" panose="02020603050405020304" pitchFamily="18" charset="0"/>
                <a:cs typeface="Times New Roman" panose="02020603050405020304" pitchFamily="18" charset="0"/>
              </a:rPr>
              <a:t> дезинфекция </a:t>
            </a:r>
            <a:r>
              <a:rPr lang="ru-RU" sz="1200" dirty="0" err="1" smtClean="0">
                <a:latin typeface="Times New Roman" panose="02020603050405020304" pitchFamily="18" charset="0"/>
                <a:cs typeface="Times New Roman" panose="02020603050405020304" pitchFamily="18" charset="0"/>
              </a:rPr>
              <a:t>станциялари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давлат</a:t>
            </a:r>
            <a:r>
              <a:rPr lang="ru-RU" sz="1200" dirty="0" smtClean="0">
                <a:latin typeface="Times New Roman" panose="02020603050405020304" pitchFamily="18" charset="0"/>
                <a:cs typeface="Times New Roman" panose="02020603050405020304" pitchFamily="18" charset="0"/>
              </a:rPr>
              <a:t> санитар эпидемиология </a:t>
            </a:r>
            <a:r>
              <a:rPr lang="ru-RU" sz="1200" dirty="0" err="1" smtClean="0">
                <a:latin typeface="Times New Roman" panose="02020603050405020304" pitchFamily="18" charset="0"/>
                <a:cs typeface="Times New Roman" panose="02020603050405020304" pitchFamily="18" charset="0"/>
              </a:rPr>
              <a:t>маркази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ходимлари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учун</a:t>
            </a:r>
            <a:r>
              <a:rPr lang="ru-RU" sz="1200" dirty="0" smtClean="0">
                <a:latin typeface="Times New Roman" panose="02020603050405020304" pitchFamily="18" charset="0"/>
                <a:cs typeface="Times New Roman" panose="02020603050405020304" pitchFamily="18" charset="0"/>
              </a:rPr>
              <a:t> Жом </a:t>
            </a:r>
            <a:r>
              <a:rPr lang="ru-RU" sz="1200" dirty="0" err="1" smtClean="0">
                <a:latin typeface="Times New Roman" panose="02020603050405020304" pitchFamily="18" charset="0"/>
                <a:cs typeface="Times New Roman" panose="02020603050405020304" pitchFamily="18" charset="0"/>
              </a:rPr>
              <a:t>қишлоғида термитларга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қарши ем-хўракларни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қўллаш</a:t>
            </a:r>
            <a:r>
              <a:rPr lang="ru-RU" sz="1200" dirty="0" smtClean="0">
                <a:latin typeface="Times New Roman" panose="02020603050405020304" pitchFamily="18" charset="0"/>
                <a:cs typeface="Times New Roman" panose="02020603050405020304" pitchFamily="18" charset="0"/>
              </a:rPr>
              <a:t>, методик </a:t>
            </a:r>
            <a:r>
              <a:rPr lang="ru-RU" sz="1200" dirty="0" err="1" smtClean="0">
                <a:latin typeface="Times New Roman" panose="02020603050405020304" pitchFamily="18" charset="0"/>
                <a:cs typeface="Times New Roman" panose="02020603050405020304" pitchFamily="18" charset="0"/>
              </a:rPr>
              <a:t>кўрсатмалар</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ва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уларни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ишлатиш</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бўйича</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ўқув методик</a:t>
            </a:r>
            <a:r>
              <a:rPr lang="ru-RU" sz="1200" dirty="0" smtClean="0">
                <a:latin typeface="Times New Roman" panose="02020603050405020304" pitchFamily="18" charset="0"/>
                <a:cs typeface="Times New Roman" panose="02020603050405020304" pitchFamily="18" charset="0"/>
              </a:rPr>
              <a:t> семинар </a:t>
            </a:r>
            <a:r>
              <a:rPr lang="ru-RU" sz="1200" dirty="0" err="1" smtClean="0">
                <a:latin typeface="Times New Roman" panose="02020603050405020304" pitchFamily="18" charset="0"/>
                <a:cs typeface="Times New Roman" panose="02020603050405020304" pitchFamily="18" charset="0"/>
              </a:rPr>
              <a:t>ўтказилди</a:t>
            </a:r>
            <a:r>
              <a:rPr lang="ru-RU" sz="1200" dirty="0" smtClean="0">
                <a:latin typeface="Times New Roman" panose="02020603050405020304" pitchFamily="18" charset="0"/>
                <a:cs typeface="Times New Roman" panose="02020603050405020304" pitchFamily="18" charset="0"/>
              </a:rPr>
              <a:t>. </a:t>
            </a:r>
          </a:p>
          <a:p>
            <a:pPr marL="0" indent="361950" algn="just">
              <a:lnSpc>
                <a:spcPct val="120000"/>
              </a:lnSpc>
              <a:buNone/>
            </a:pPr>
            <a:r>
              <a:rPr lang="ru-RU" sz="1200" dirty="0">
                <a:latin typeface="Times New Roman" panose="02020603050405020304" pitchFamily="18" charset="0"/>
                <a:cs typeface="Times New Roman" panose="02020603050405020304" pitchFamily="18" charset="0"/>
              </a:rPr>
              <a:t>25.05.2018 й. </a:t>
            </a:r>
            <a:r>
              <a:rPr lang="ru-RU" sz="1200" b="1" dirty="0" err="1">
                <a:latin typeface="Times New Roman" panose="02020603050405020304" pitchFamily="18" charset="0"/>
                <a:cs typeface="Times New Roman" panose="02020603050405020304" pitchFamily="18" charset="0"/>
              </a:rPr>
              <a:t>Бухоро</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шахрида</a:t>
            </a:r>
            <a:r>
              <a:rPr lang="ru-RU" sz="1200" b="1"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«2013-2017 </a:t>
            </a:r>
            <a:r>
              <a:rPr lang="ru-RU" sz="1200" dirty="0" err="1">
                <a:latin typeface="Times New Roman" panose="02020603050405020304" pitchFamily="18" charset="0"/>
                <a:cs typeface="Times New Roman" panose="02020603050405020304" pitchFamily="18" charset="0"/>
              </a:rPr>
              <a:t>йилларда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Ўзбекистон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Республикасида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атроф</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мухитни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мухофаза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қилиш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харакатлар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дастурини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амалга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ошириш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натижалари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Ўзбекистон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Республикаси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Вазирлар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махкамасининг</a:t>
            </a:r>
            <a:r>
              <a:rPr lang="ru-RU" sz="1200" dirty="0">
                <a:latin typeface="Times New Roman" panose="02020603050405020304" pitchFamily="18" charset="0"/>
                <a:cs typeface="Times New Roman" panose="02020603050405020304" pitchFamily="18" charset="0"/>
              </a:rPr>
              <a:t> 2013 </a:t>
            </a:r>
            <a:r>
              <a:rPr lang="ru-RU" sz="1200" dirty="0" err="1">
                <a:latin typeface="Times New Roman" panose="02020603050405020304" pitchFamily="18" charset="0"/>
                <a:cs typeface="Times New Roman" panose="02020603050405020304" pitchFamily="18" charset="0"/>
              </a:rPr>
              <a:t>йил</a:t>
            </a:r>
            <a:r>
              <a:rPr lang="ru-RU" sz="1200" dirty="0">
                <a:latin typeface="Times New Roman" panose="02020603050405020304" pitchFamily="18" charset="0"/>
                <a:cs typeface="Times New Roman" panose="02020603050405020304" pitchFamily="18" charset="0"/>
              </a:rPr>
              <a:t> 27 </a:t>
            </a:r>
            <a:r>
              <a:rPr lang="ru-RU" sz="1200" dirty="0" err="1">
                <a:latin typeface="Times New Roman" panose="02020603050405020304" pitchFamily="18" charset="0"/>
                <a:cs typeface="Times New Roman" panose="02020603050405020304" pitchFamily="18" charset="0"/>
              </a:rPr>
              <a:t>майда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тасдиқланган</a:t>
            </a:r>
            <a:r>
              <a:rPr lang="ru-RU" sz="1200" dirty="0">
                <a:latin typeface="Times New Roman" panose="02020603050405020304" pitchFamily="18" charset="0"/>
                <a:cs typeface="Times New Roman" panose="02020603050405020304" pitchFamily="18" charset="0"/>
              </a:rPr>
              <a:t> № 142 </a:t>
            </a:r>
            <a:r>
              <a:rPr lang="ru-RU" sz="1200" dirty="0" err="1">
                <a:latin typeface="Times New Roman" panose="02020603050405020304" pitchFamily="18" charset="0"/>
                <a:cs typeface="Times New Roman" panose="02020603050405020304" pitchFamily="18" charset="0"/>
              </a:rPr>
              <a:t>қарори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бўйича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Бухоро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вилоятида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Тарихий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табиий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обидаларни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термитлар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бошқа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ксилофаглар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зараридан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сақлашнинг</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экологик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безарар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усулини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ишлаб</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чиқиш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тадбиқ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қилиш</a:t>
            </a:r>
            <a:r>
              <a:rPr lang="ru-RU" sz="1200" dirty="0">
                <a:latin typeface="Times New Roman" panose="02020603050405020304" pitchFamily="18" charset="0"/>
                <a:cs typeface="Times New Roman" panose="02020603050405020304" pitchFamily="18" charset="0"/>
              </a:rPr>
              <a:t>» 2013-2017 </a:t>
            </a:r>
            <a:r>
              <a:rPr lang="ru-RU" sz="1200" dirty="0" err="1">
                <a:latin typeface="Times New Roman" panose="02020603050405020304" pitchFamily="18" charset="0"/>
                <a:cs typeface="Times New Roman" panose="02020603050405020304" pitchFamily="18" charset="0"/>
              </a:rPr>
              <a:t>йиллар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учун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Олий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мажлис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палатаси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спикери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Б.Алиханов</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билан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бирга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Вилоят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ва</a:t>
            </a:r>
            <a:r>
              <a:rPr lang="ru-RU" sz="1200" dirty="0">
                <a:latin typeface="Times New Roman" panose="02020603050405020304" pitchFamily="18" charset="0"/>
                <a:cs typeface="Times New Roman" panose="02020603050405020304" pitchFamily="18" charset="0"/>
              </a:rPr>
              <a:t> туман </a:t>
            </a:r>
            <a:r>
              <a:rPr lang="ru-RU" sz="1200" dirty="0" err="1">
                <a:latin typeface="Times New Roman" panose="02020603050405020304" pitchFamily="18" charset="0"/>
                <a:cs typeface="Times New Roman" panose="02020603050405020304" pitchFamily="18" charset="0"/>
              </a:rPr>
              <a:t>дезстанция</a:t>
            </a:r>
            <a:r>
              <a:rPr lang="ru-RU" sz="1200" dirty="0">
                <a:latin typeface="Times New Roman" panose="02020603050405020304" pitchFamily="18" charset="0"/>
                <a:cs typeface="Times New Roman" panose="02020603050405020304" pitchFamily="18" charset="0"/>
              </a:rPr>
              <a:t> лари </a:t>
            </a:r>
            <a:r>
              <a:rPr lang="ru-RU" sz="1200" dirty="0" err="1">
                <a:latin typeface="Times New Roman" panose="02020603050405020304" pitchFamily="18" charset="0"/>
                <a:cs typeface="Times New Roman" panose="02020603050405020304" pitchFamily="18" charset="0"/>
              </a:rPr>
              <a:t>ва</a:t>
            </a:r>
            <a:r>
              <a:rPr lang="ru-RU" sz="1200" dirty="0">
                <a:latin typeface="Times New Roman" panose="02020603050405020304" pitchFamily="18" charset="0"/>
                <a:cs typeface="Times New Roman" panose="02020603050405020304" pitchFamily="18" charset="0"/>
              </a:rPr>
              <a:t> МШСЭН, </a:t>
            </a:r>
            <a:r>
              <a:rPr lang="ru-RU" sz="1200" dirty="0" err="1">
                <a:latin typeface="Times New Roman" panose="02020603050405020304" pitchFamily="18" charset="0"/>
                <a:cs typeface="Times New Roman" panose="02020603050405020304" pitchFamily="18" charset="0"/>
              </a:rPr>
              <a:t>ўсимликларни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ҳимоя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қилиш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хизмати</a:t>
            </a:r>
            <a:r>
              <a:rPr lang="ru-RU" sz="1200" dirty="0">
                <a:latin typeface="Times New Roman" panose="02020603050405020304" pitchFamily="18" charset="0"/>
                <a:cs typeface="Times New Roman" panose="02020603050405020304" pitchFamily="18" charset="0"/>
              </a:rPr>
              <a:t>, </a:t>
            </a:r>
            <a:r>
              <a:rPr lang="uz-Cyrl-UZ" sz="1200" dirty="0">
                <a:latin typeface="Times New Roman" panose="02020603050405020304" pitchFamily="18" charset="0"/>
                <a:cs typeface="Times New Roman" panose="02020603050405020304" pitchFamily="18" charset="0"/>
              </a:rPr>
              <a:t>“Агрокимёҳимоя”</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ЎзРФА</a:t>
            </a:r>
            <a:r>
              <a:rPr lang="ru-RU" sz="1200" dirty="0">
                <a:latin typeface="Times New Roman" panose="02020603050405020304" pitchFamily="18" charset="0"/>
                <a:cs typeface="Times New Roman" panose="02020603050405020304" pitchFamily="18" charset="0"/>
              </a:rPr>
              <a:t> Зоология </a:t>
            </a:r>
            <a:r>
              <a:rPr lang="ru-RU" sz="1200" dirty="0" err="1">
                <a:latin typeface="Times New Roman" panose="02020603050405020304" pitchFamily="18" charset="0"/>
                <a:cs typeface="Times New Roman" panose="02020603050405020304" pitchFamily="18" charset="0"/>
              </a:rPr>
              <a:t>институти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ходимлари</a:t>
            </a:r>
            <a:r>
              <a:rPr lang="ru-RU" sz="1200" dirty="0">
                <a:latin typeface="Times New Roman" panose="02020603050405020304" pitchFamily="18" charset="0"/>
                <a:cs typeface="Times New Roman" panose="02020603050405020304" pitchFamily="18" charset="0"/>
              </a:rPr>
              <a:t>. Семинар </a:t>
            </a:r>
            <a:r>
              <a:rPr lang="ru-RU" sz="1200" dirty="0" err="1">
                <a:latin typeface="Times New Roman" panose="02020603050405020304" pitchFamily="18" charset="0"/>
                <a:cs typeface="Times New Roman" panose="02020603050405020304" pitchFamily="18" charset="0"/>
              </a:rPr>
              <a:t>ишлари</a:t>
            </a:r>
            <a:r>
              <a:rPr lang="ru-RU" sz="1200"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Бухоро</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телевиденияси</a:t>
            </a:r>
            <a:r>
              <a:rPr lang="ru-RU" sz="1200" b="1"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томонидан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ёритилди</a:t>
            </a:r>
            <a:r>
              <a:rPr lang="ru-RU" sz="1200" dirty="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marL="0" indent="0" algn="just">
              <a:lnSpc>
                <a:spcPct val="120000"/>
              </a:lnSpc>
              <a:buNone/>
            </a:pPr>
            <a:endParaRPr lang="ru-RU" sz="1200" dirty="0" smtClean="0">
              <a:latin typeface="Times New Roman" panose="02020603050405020304" pitchFamily="18" charset="0"/>
              <a:cs typeface="Times New Roman" panose="02020603050405020304" pitchFamily="18" charset="0"/>
            </a:endParaRPr>
          </a:p>
        </p:txBody>
      </p:sp>
      <p:pic>
        <p:nvPicPr>
          <p:cNvPr id="6" name="Содержимое 3" descr="H:\Самарканд_09.04.18\20180409_122251.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0352" y="2708720"/>
            <a:ext cx="2880000" cy="1800000"/>
          </a:xfrm>
          <a:prstGeom prst="rect">
            <a:avLst/>
          </a:prstGeom>
          <a:noFill/>
          <a:ln w="9525">
            <a:noFill/>
            <a:miter lim="800000"/>
            <a:headEnd/>
            <a:tailEnd/>
          </a:ln>
        </p:spPr>
      </p:pic>
      <p:pic>
        <p:nvPicPr>
          <p:cNvPr id="7" name="Рисунок 6" descr="H:\Самарканд_09.04.18\20180409_122517.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0352" y="836712"/>
            <a:ext cx="2880000" cy="1800000"/>
          </a:xfrm>
          <a:prstGeom prst="rect">
            <a:avLst/>
          </a:prstGeom>
          <a:noFill/>
          <a:ln w="9525">
            <a:noFill/>
            <a:miter lim="800000"/>
            <a:headEnd/>
            <a:tailEnd/>
          </a:ln>
        </p:spPr>
      </p:pic>
      <p:pic>
        <p:nvPicPr>
          <p:cNvPr id="10" name="Рисунок 9" descr="D:\disc d\Термиты\Centr termit_2013-2017\Центр_термит_памятники_2018-2020\Команд._Самарканд_04.2018\Самарканд_09.04.18_фото\20180409_13225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0352" y="4581128"/>
            <a:ext cx="2880000" cy="1800000"/>
          </a:xfrm>
          <a:prstGeom prst="rect">
            <a:avLst/>
          </a:prstGeom>
          <a:noFill/>
          <a:ln w="9525">
            <a:noFill/>
            <a:miter lim="800000"/>
            <a:headEnd/>
            <a:tailEnd/>
          </a:ln>
        </p:spPr>
      </p:pic>
    </p:spTree>
    <p:extLst>
      <p:ext uri="{BB962C8B-B14F-4D97-AF65-F5344CB8AC3E}">
        <p14:creationId xmlns:p14="http://schemas.microsoft.com/office/powerpoint/2010/main" val="416477683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2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24823"/>
            <a:ext cx="2489440" cy="3500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p:cNvPicPr/>
          <p:nvPr/>
        </p:nvPicPr>
        <p:blipFill>
          <a:blip r:embed="rId3" cstate="screen">
            <a:extLst>
              <a:ext uri="{28A0092B-C50C-407E-A947-70E740481C1C}">
                <a14:useLocalDpi xmlns:a14="http://schemas.microsoft.com/office/drawing/2010/main"/>
              </a:ext>
            </a:extLst>
          </a:blip>
          <a:srcRect l="-1295"/>
          <a:stretch>
            <a:fillRect/>
          </a:stretch>
        </p:blipFill>
        <p:spPr bwMode="auto">
          <a:xfrm>
            <a:off x="706958" y="2132856"/>
            <a:ext cx="2423560" cy="35004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19" descr="C:\Users\USER\Desktop\2017-05-31\Image00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36802" y="1541544"/>
            <a:ext cx="2174394" cy="26670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20" descr="C:\Users\USER\Desktop\2017-05-31\Image000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60232" y="3314576"/>
            <a:ext cx="2288055" cy="3000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91270" y="1312365"/>
            <a:ext cx="2538296" cy="31670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10" name="Picture 129" descr="G:\КИТОБ МУҚОВА\Scan10004.JPG"/>
          <p:cNvPicPr/>
          <p:nvPr/>
        </p:nvPicPr>
        <p:blipFill>
          <a:blip r:embed="rId7" cstate="print">
            <a:lum bright="20000" contrast="26000"/>
            <a:extLst/>
          </a:blip>
          <a:srcRect/>
          <a:stretch>
            <a:fillRect/>
          </a:stretch>
        </p:blipFill>
        <p:spPr bwMode="auto">
          <a:xfrm>
            <a:off x="3790378" y="2348880"/>
            <a:ext cx="2214158" cy="30003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sp>
        <p:nvSpPr>
          <p:cNvPr id="11" name="Заголовок 1"/>
          <p:cNvSpPr txBox="1">
            <a:spLocks/>
          </p:cNvSpPr>
          <p:nvPr/>
        </p:nvSpPr>
        <p:spPr>
          <a:xfrm>
            <a:off x="0" y="-24"/>
            <a:ext cx="9144000" cy="571480"/>
          </a:xfrm>
          <a:prstGeom prst="rect">
            <a:avLst/>
          </a:prstGeom>
          <a:solidFill>
            <a:srgbClr val="FAD9AC"/>
          </a:solidFill>
        </p:spPr>
        <p:txBody>
          <a:bodyPr vert="horz" lIns="91440" tIns="45720" rIns="91440" bIns="45720" rtlCol="0" anchor="ctr">
            <a:noAutofit/>
          </a:bodyPr>
          <a:lstStyle/>
          <a:p>
            <a:pPr algn="ctr"/>
            <a:r>
              <a:rPr lang="ru-RU" sz="2800" b="1" dirty="0" smtClean="0">
                <a:solidFill>
                  <a:srgbClr val="7030A0"/>
                </a:solidFill>
                <a:latin typeface="Times New Roman" pitchFamily="18" charset="0"/>
              </a:rPr>
              <a:t>Патент, </a:t>
            </a:r>
            <a:r>
              <a:rPr lang="ru-RU" sz="2800" b="1" dirty="0" err="1" smtClean="0">
                <a:solidFill>
                  <a:srgbClr val="7030A0"/>
                </a:solidFill>
                <a:latin typeface="Times New Roman" pitchFamily="18" charset="0"/>
              </a:rPr>
              <a:t>дарслик</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тавсиянома</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ва</a:t>
            </a:r>
            <a:r>
              <a:rPr lang="ru-RU" sz="2800" b="1" dirty="0" smtClean="0">
                <a:solidFill>
                  <a:srgbClr val="7030A0"/>
                </a:solidFill>
                <a:latin typeface="Times New Roman" pitchFamily="18" charset="0"/>
              </a:rPr>
              <a:t> </a:t>
            </a:r>
            <a:r>
              <a:rPr lang="ru-RU" sz="2800" b="1" dirty="0" err="1" smtClean="0">
                <a:solidFill>
                  <a:srgbClr val="7030A0"/>
                </a:solidFill>
                <a:latin typeface="Times New Roman" pitchFamily="18" charset="0"/>
              </a:rPr>
              <a:t>йўриқномалар</a:t>
            </a:r>
            <a:endParaRPr lang="ru-RU" sz="2800" b="1" dirty="0" smtClean="0">
              <a:solidFill>
                <a:srgbClr val="7030A0"/>
              </a:solidFill>
              <a:latin typeface="Times New Roman" pitchFamily="18" charset="0"/>
            </a:endParaRPr>
          </a:p>
        </p:txBody>
      </p:sp>
      <p:pic>
        <p:nvPicPr>
          <p:cNvPr id="12" name="Picture 11697"/>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78728" y="3636101"/>
            <a:ext cx="2381504" cy="29571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359151" y="3278930"/>
            <a:ext cx="2373197" cy="33143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914400"/>
            <a:ext cx="8229600" cy="4279900"/>
          </a:xfrm>
          <a:prstGeom prst="rect">
            <a:avLst/>
          </a:prstGeom>
          <a:noFill/>
          <a:ln>
            <a:noFill/>
          </a:ln>
          <a:effectLst/>
          <a:extLst/>
        </p:spPr>
        <p:txBody>
          <a:bodyPr anchor="ctr"/>
          <a:lstStyle/>
          <a:p>
            <a:pPr>
              <a:defRPr/>
            </a:pPr>
            <a:endParaRPr lang="ru-RU" sz="4000" b="1" i="1">
              <a:solidFill>
                <a:srgbClr val="000066"/>
              </a:solidFill>
              <a:latin typeface="Times New Roman" pitchFamily="18" charset="0"/>
            </a:endParaRPr>
          </a:p>
        </p:txBody>
      </p:sp>
      <p:sp>
        <p:nvSpPr>
          <p:cNvPr id="29699" name="Rectangle 7"/>
          <p:cNvSpPr>
            <a:spLocks noChangeArrowheads="1"/>
          </p:cNvSpPr>
          <p:nvPr/>
        </p:nvSpPr>
        <p:spPr bwMode="auto">
          <a:xfrm>
            <a:off x="152400" y="152400"/>
            <a:ext cx="8839200" cy="6553200"/>
          </a:xfrm>
          <a:prstGeom prst="rect">
            <a:avLst/>
          </a:prstGeom>
          <a:noFill/>
          <a:ln w="9525">
            <a:solidFill>
              <a:srgbClr val="000080"/>
            </a:solidFill>
            <a:miter lim="800000"/>
            <a:headEnd/>
            <a:tailEnd/>
          </a:ln>
          <a:effectLst/>
          <a:extLst/>
        </p:spPr>
        <p:txBody>
          <a:bodyPr wrap="none" anchor="ctr"/>
          <a:lstStyle/>
          <a:p>
            <a:pPr>
              <a:defRPr/>
            </a:pPr>
            <a:endParaRPr lang="ru-RU"/>
          </a:p>
        </p:txBody>
      </p:sp>
      <p:pic>
        <p:nvPicPr>
          <p:cNvPr id="40964" name="Picture 6" descr="F:\termite_wood1.jpg"/>
          <p:cNvPicPr preferRelativeResize="0">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w="9525">
            <a:noFill/>
            <a:miter lim="800000"/>
            <a:headEnd/>
            <a:tailEnd/>
          </a:ln>
        </p:spPr>
      </p:pic>
      <p:pic>
        <p:nvPicPr>
          <p:cNvPr id="40965" name="Picture 7"/>
          <p:cNvPicPr>
            <a:picLocks noChangeAspect="1" noChangeArrowheads="1"/>
          </p:cNvPicPr>
          <p:nvPr/>
        </p:nvPicPr>
        <p:blipFill>
          <a:blip r:embed="rId3"/>
          <a:srcRect/>
          <a:stretch>
            <a:fillRect/>
          </a:stretch>
        </p:blipFill>
        <p:spPr bwMode="auto">
          <a:xfrm>
            <a:off x="277813" y="152400"/>
            <a:ext cx="8610600" cy="15843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9"/>
            <a:ext cx="8305800" cy="593734"/>
          </a:xfrm>
          <a:solidFill>
            <a:schemeClr val="bg1"/>
          </a:solidFill>
        </p:spPr>
        <p:txBody>
          <a:bodyPr>
            <a:normAutofit/>
          </a:bodyPr>
          <a:lstStyle/>
          <a:p>
            <a:pPr algn="ctr">
              <a:defRPr/>
            </a:pPr>
            <a:r>
              <a:rPr lang="uz-Cyrl-UZ" sz="2800" b="1" dirty="0" smtClean="0">
                <a:solidFill>
                  <a:srgbClr val="7030A0"/>
                </a:solidFill>
                <a:latin typeface="Times New Roman" pitchFamily="18" charset="0"/>
                <a:cs typeface="Times New Roman" pitchFamily="18" charset="0"/>
              </a:rPr>
              <a:t>Термит уясининг ер устги қисми</a:t>
            </a:r>
            <a:endParaRPr lang="ru-RU" sz="2800"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defRPr/>
            </a:pPr>
            <a:endParaRPr lang="ru-RU"/>
          </a:p>
        </p:txBody>
      </p:sp>
      <p:pic>
        <p:nvPicPr>
          <p:cNvPr id="17412" name="Picture 2"/>
          <p:cNvPicPr>
            <a:picLocks noChangeAspect="1" noChangeArrowheads="1"/>
          </p:cNvPicPr>
          <p:nvPr/>
        </p:nvPicPr>
        <p:blipFill>
          <a:blip r:embed="rId2">
            <a:lum bright="16000" contrast="26000"/>
            <a:extLst>
              <a:ext uri="{28A0092B-C50C-407E-A947-70E740481C1C}">
                <a14:useLocalDpi xmlns:a14="http://schemas.microsoft.com/office/drawing/2010/main"/>
              </a:ext>
            </a:extLst>
          </a:blip>
          <a:srcRect/>
          <a:stretch>
            <a:fillRect/>
          </a:stretch>
        </p:blipFill>
        <p:spPr bwMode="auto">
          <a:xfrm>
            <a:off x="457200" y="1885950"/>
            <a:ext cx="8305800"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371726"/>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solidFill>
            <a:schemeClr val="bg1"/>
          </a:solidFill>
        </p:spPr>
        <p:txBody>
          <a:bodyPr>
            <a:noAutofit/>
          </a:bodyPr>
          <a:lstStyle/>
          <a:p>
            <a:pPr algn="ctr" eaLnBrk="1" hangingPunct="1">
              <a:defRPr/>
            </a:pPr>
            <a:r>
              <a:rPr lang="ru-RU" sz="2800" b="1" dirty="0" err="1" smtClean="0">
                <a:solidFill>
                  <a:srgbClr val="7030A0"/>
                </a:solidFill>
                <a:latin typeface="Times New Roman" panose="02020603050405020304" pitchFamily="18" charset="0"/>
                <a:cs typeface="Times New Roman" panose="02020603050405020304" pitchFamily="18" charset="0"/>
              </a:rPr>
              <a:t>Термитлар</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оиласидаги</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касталар</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нисбати</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ва</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унинг</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мавсумий</a:t>
            </a:r>
            <a:r>
              <a:rPr lang="ru-RU" sz="2800" b="1" dirty="0" smtClean="0">
                <a:solidFill>
                  <a:srgbClr val="7030A0"/>
                </a:solidFill>
                <a:latin typeface="Times New Roman" panose="02020603050405020304" pitchFamily="18" charset="0"/>
                <a:cs typeface="Times New Roman" panose="02020603050405020304" pitchFamily="18" charset="0"/>
              </a:rPr>
              <a:t> </a:t>
            </a:r>
            <a:r>
              <a:rPr lang="ru-RU" sz="2800" b="1" dirty="0" err="1" smtClean="0">
                <a:solidFill>
                  <a:srgbClr val="7030A0"/>
                </a:solidFill>
                <a:latin typeface="Times New Roman" panose="02020603050405020304" pitchFamily="18" charset="0"/>
                <a:cs typeface="Times New Roman" panose="02020603050405020304" pitchFamily="18" charset="0"/>
              </a:rPr>
              <a:t>ўзгариши</a:t>
            </a:r>
            <a:endParaRPr lang="ru-RU" sz="2800" b="1" dirty="0" smtClean="0">
              <a:solidFill>
                <a:srgbClr val="7030A0"/>
              </a:solidFill>
              <a:latin typeface="Times New Roman" panose="02020603050405020304" pitchFamily="18" charset="0"/>
              <a:cs typeface="Times New Roman" panose="02020603050405020304" pitchFamily="18" charset="0"/>
            </a:endParaRPr>
          </a:p>
        </p:txBody>
      </p:sp>
      <p:graphicFrame>
        <p:nvGraphicFramePr>
          <p:cNvPr id="41035" name="Group 75"/>
          <p:cNvGraphicFramePr>
            <a:graphicFrameLocks noGrp="1"/>
          </p:cNvGraphicFramePr>
          <p:nvPr>
            <p:ph idx="1"/>
          </p:nvPr>
        </p:nvGraphicFramePr>
        <p:xfrm>
          <a:off x="684213" y="1557338"/>
          <a:ext cx="7343774" cy="4270377"/>
        </p:xfrm>
        <a:graphic>
          <a:graphicData uri="http://schemas.openxmlformats.org/drawingml/2006/table">
            <a:tbl>
              <a:tblPr/>
              <a:tblGrid>
                <a:gridCol w="531812">
                  <a:extLst>
                    <a:ext uri="{9D8B030D-6E8A-4147-A177-3AD203B41FA5}">
                      <a16:colId xmlns:a16="http://schemas.microsoft.com/office/drawing/2014/main" xmlns="" val="20000"/>
                    </a:ext>
                  </a:extLst>
                </a:gridCol>
                <a:gridCol w="835025">
                  <a:extLst>
                    <a:ext uri="{9D8B030D-6E8A-4147-A177-3AD203B41FA5}">
                      <a16:colId xmlns:a16="http://schemas.microsoft.com/office/drawing/2014/main" xmlns="" val="20001"/>
                    </a:ext>
                  </a:extLst>
                </a:gridCol>
                <a:gridCol w="936625">
                  <a:extLst>
                    <a:ext uri="{9D8B030D-6E8A-4147-A177-3AD203B41FA5}">
                      <a16:colId xmlns:a16="http://schemas.microsoft.com/office/drawing/2014/main" xmlns="" val="20003"/>
                    </a:ext>
                  </a:extLst>
                </a:gridCol>
                <a:gridCol w="1079500">
                  <a:extLst>
                    <a:ext uri="{9D8B030D-6E8A-4147-A177-3AD203B41FA5}">
                      <a16:colId xmlns:a16="http://schemas.microsoft.com/office/drawing/2014/main" xmlns="" val="20004"/>
                    </a:ext>
                  </a:extLst>
                </a:gridCol>
                <a:gridCol w="936625">
                  <a:extLst>
                    <a:ext uri="{9D8B030D-6E8A-4147-A177-3AD203B41FA5}">
                      <a16:colId xmlns:a16="http://schemas.microsoft.com/office/drawing/2014/main" xmlns="" val="20005"/>
                    </a:ext>
                  </a:extLst>
                </a:gridCol>
                <a:gridCol w="1008062">
                  <a:extLst>
                    <a:ext uri="{9D8B030D-6E8A-4147-A177-3AD203B41FA5}">
                      <a16:colId xmlns:a16="http://schemas.microsoft.com/office/drawing/2014/main" xmlns="" val="20006"/>
                    </a:ext>
                  </a:extLst>
                </a:gridCol>
                <a:gridCol w="936625">
                  <a:extLst>
                    <a:ext uri="{9D8B030D-6E8A-4147-A177-3AD203B41FA5}">
                      <a16:colId xmlns:a16="http://schemas.microsoft.com/office/drawing/2014/main" xmlns="" val="20007"/>
                    </a:ext>
                  </a:extLst>
                </a:gridCol>
                <a:gridCol w="1079500">
                  <a:extLst>
                    <a:ext uri="{9D8B030D-6E8A-4147-A177-3AD203B41FA5}">
                      <a16:colId xmlns:a16="http://schemas.microsoft.com/office/drawing/2014/main" xmlns="" val="20008"/>
                    </a:ext>
                  </a:extLst>
                </a:gridCol>
              </a:tblGrid>
              <a:tr h="4254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Уя-лар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Фасл</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gridSpan="6">
                  <a:txBody>
                    <a:bodyPr/>
                    <a:lstStyle/>
                    <a:p>
                      <a:pPr marL="0" marR="0" lvl="0" indent="0" algn="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Оиладаги</a:t>
                      </a: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касталар</a:t>
                      </a: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нисбати</a:t>
                      </a: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фоиз</a:t>
                      </a: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хисобида</a:t>
                      </a: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763327">
                <a:tc vMerge="1">
                  <a:txBody>
                    <a:bodyPr/>
                    <a:lstStyle/>
                    <a:p>
                      <a:endParaRPr lang="ru-RU"/>
                    </a:p>
                  </a:txBody>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Личин-калар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Ишчи-лар</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Сол-датлар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Ним-фалар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Канот-лилар</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Уринбосарлар</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extLst>
                  <a:ext uri="{0D108BD9-81ED-4DB2-BD59-A6C34878D82A}">
                    <a16:rowId xmlns:a16="http://schemas.microsoft.com/office/drawing/2014/main" xmlns="" val="10001"/>
                  </a:ext>
                </a:extLst>
              </a:tr>
              <a:tr h="79063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Бахор</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4,</a:t>
                      </a:r>
                      <a:r>
                        <a:rPr kumimoji="0" 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1</a:t>
                      </a:r>
                      <a:endPar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93,7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1,55</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0,</a:t>
                      </a:r>
                      <a:r>
                        <a:rPr kumimoji="0" lang="en-US"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3</a:t>
                      </a:r>
                      <a:endParaRPr kumimoji="0" lang="ru-RU"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0,18</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0,12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extLst>
                  <a:ext uri="{0D108BD9-81ED-4DB2-BD59-A6C34878D82A}">
                    <a16:rowId xmlns:a16="http://schemas.microsoft.com/office/drawing/2014/main" xmlns="" val="10002"/>
                  </a:ext>
                </a:extLst>
              </a:tr>
              <a:tr h="79063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Ёз</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40</a:t>
                      </a:r>
                      <a:r>
                        <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a:t>
                      </a: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3</a:t>
                      </a:r>
                      <a:endPar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58,2</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45</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0,</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3</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0,0</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0,04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extLst>
                  <a:ext uri="{0D108BD9-81ED-4DB2-BD59-A6C34878D82A}">
                    <a16:rowId xmlns:a16="http://schemas.microsoft.com/office/drawing/2014/main" xmlns="" val="10003"/>
                  </a:ext>
                </a:extLst>
              </a:tr>
              <a:tr h="789047">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Куз</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1</a:t>
                      </a:r>
                      <a:r>
                        <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a:t>
                      </a: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2</a:t>
                      </a:r>
                      <a:endPar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9</a:t>
                      </a:r>
                      <a:r>
                        <a:rPr kumimoji="0" 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6</a:t>
                      </a: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a:t>
                      </a:r>
                      <a:r>
                        <a:rPr kumimoji="0" 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5</a:t>
                      </a:r>
                      <a:endPar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1,</a:t>
                      </a:r>
                      <a:r>
                        <a:rPr kumimoji="0" lang="en-US"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7</a:t>
                      </a:r>
                      <a:endParaRPr kumimoji="0" lang="ru-RU" sz="1800" b="0"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0,</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5</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0,03</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extLst>
                  <a:ext uri="{0D108BD9-81ED-4DB2-BD59-A6C34878D82A}">
                    <a16:rowId xmlns:a16="http://schemas.microsoft.com/office/drawing/2014/main" xmlns="" val="10004"/>
                  </a:ext>
                </a:extLst>
              </a:tr>
              <a:tr h="7112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Қиш</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0</a:t>
                      </a:r>
                      <a:r>
                        <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a:t>
                      </a:r>
                      <a:r>
                        <a:rPr kumimoji="0" lang="en-US"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rPr>
                        <a:t>8</a:t>
                      </a:r>
                      <a:endParaRPr kumimoji="0" lang="ru-RU" sz="1800" b="1" i="0" u="none" strike="noStrike" cap="none" normalizeH="0" baseline="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90,</a:t>
                      </a:r>
                      <a:r>
                        <a:rPr kumimoji="0" 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4</a:t>
                      </a:r>
                      <a:endPar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3,7</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2,</a:t>
                      </a:r>
                      <a:r>
                        <a:rPr kumimoji="0" lang="en-US"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6</a:t>
                      </a:r>
                      <a:endParaRPr kumimoji="0" lang="ru-RU" sz="1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2, </a:t>
                      </a:r>
                      <a:r>
                        <a:rPr kumimoji="0" lang="en-US"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5</a:t>
                      </a:r>
                      <a:endParaRPr kumimoji="0" lang="ru-RU" sz="1800" b="1"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0,015</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1"/>
                        </a:gs>
                        <a:gs pos="100000">
                          <a:srgbClr val="009900"/>
                        </a:gs>
                      </a:gsLst>
                      <a:lin ang="5400000" scaled="1"/>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2674032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2"/>
          <p:cNvSpPr>
            <a:spLocks noGrp="1"/>
          </p:cNvSpPr>
          <p:nvPr>
            <p:ph type="title"/>
          </p:nvPr>
        </p:nvSpPr>
        <p:spPr>
          <a:xfrm>
            <a:off x="1403648" y="236376"/>
            <a:ext cx="6347713" cy="978046"/>
          </a:xfrm>
          <a:solidFill>
            <a:schemeClr val="bg1"/>
          </a:solidFill>
        </p:spPr>
        <p:txBody>
          <a:bodyPr>
            <a:noAutofit/>
          </a:bodyPr>
          <a:lstStyle/>
          <a:p>
            <a:pPr algn="ctr"/>
            <a:r>
              <a:rPr lang="uz-Cyrl-UZ" altLang="ru-RU" sz="2800" b="1" dirty="0" smtClean="0">
                <a:solidFill>
                  <a:srgbClr val="7030A0"/>
                </a:solidFill>
                <a:latin typeface="Times New Roman" panose="02020603050405020304" pitchFamily="18" charset="0"/>
                <a:cs typeface="Times New Roman" panose="02020603050405020304" pitchFamily="18" charset="0"/>
              </a:rPr>
              <a:t>Табиий кўпайишга тайёр қанотли термитлар ва ишчилари</a:t>
            </a:r>
            <a:endParaRPr lang="ru-RU" altLang="ru-RU" sz="2800" b="1" dirty="0" smtClean="0">
              <a:solidFill>
                <a:srgbClr val="7030A0"/>
              </a:solidFill>
              <a:latin typeface="Times New Roman" panose="02020603050405020304" pitchFamily="18" charset="0"/>
              <a:cs typeface="Times New Roman" panose="02020603050405020304" pitchFamily="18" charset="0"/>
            </a:endParaRPr>
          </a:p>
        </p:txBody>
      </p:sp>
      <p:pic>
        <p:nvPicPr>
          <p:cNvPr id="15363"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52400" y="1752600"/>
            <a:ext cx="8686800" cy="4968875"/>
          </a:xfrm>
          <a:noFill/>
          <a:extLst>
            <a:ext uri="{91240B29-F687-4F45-9708-019B960494DF}">
              <a14:hiddenLine xmlns:a14="http://schemas.microsoft.com/office/drawing/2010/main" w="9525" cap="flat" algn="ctr">
                <a:solidFill>
                  <a:srgbClr val="000000"/>
                </a:solidFill>
                <a:miter lim="800000"/>
                <a:headEnd/>
                <a:tailEnd/>
              </a14:hiddenLine>
            </a:ext>
          </a:extLst>
        </p:spPr>
      </p:pic>
      <p:cxnSp>
        <p:nvCxnSpPr>
          <p:cNvPr id="3" name="Прямая со стрелкой 2"/>
          <p:cNvCxnSpPr/>
          <p:nvPr/>
        </p:nvCxnSpPr>
        <p:spPr>
          <a:xfrm flipH="1">
            <a:off x="6957312" y="2272100"/>
            <a:ext cx="281689" cy="50882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TextBox 5"/>
          <p:cNvSpPr txBox="1"/>
          <p:nvPr/>
        </p:nvSpPr>
        <p:spPr>
          <a:xfrm>
            <a:off x="7098156" y="2094685"/>
            <a:ext cx="1600200" cy="276225"/>
          </a:xfrm>
          <a:prstGeom prst="rect">
            <a:avLst/>
          </a:prstGeom>
          <a:noFill/>
        </p:spPr>
        <p:txBody>
          <a:bodyPr>
            <a:spAutoFit/>
          </a:bodyPr>
          <a:lstStyle/>
          <a:p>
            <a:pPr eaLnBrk="1" hangingPunct="1">
              <a:spcBef>
                <a:spcPct val="20000"/>
              </a:spcBef>
              <a:buClr>
                <a:schemeClr val="hlink"/>
              </a:buClr>
              <a:buSzPct val="120000"/>
              <a:buFontTx/>
              <a:buChar char="•"/>
              <a:defRPr/>
            </a:pPr>
            <a:r>
              <a:rPr lang="uz-Cyrl-UZ" sz="1200" dirty="0">
                <a:solidFill>
                  <a:schemeClr val="bg1"/>
                </a:solidFill>
                <a:effectLst>
                  <a:outerShdw blurRad="38100" dist="38100" dir="2700000" algn="tl">
                    <a:srgbClr val="000000">
                      <a:alpha val="43137"/>
                    </a:srgbClr>
                  </a:outerShdw>
                </a:effectLst>
              </a:rPr>
              <a:t>Қанотли термит</a:t>
            </a:r>
            <a:endParaRPr lang="ru-RU" sz="1200"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7315200" y="5181600"/>
            <a:ext cx="1292225" cy="307975"/>
          </a:xfrm>
          <a:prstGeom prst="rect">
            <a:avLst/>
          </a:prstGeom>
          <a:noFill/>
        </p:spPr>
        <p:txBody>
          <a:bodyPr wrap="none">
            <a:spAutoFit/>
          </a:bodyPr>
          <a:lstStyle/>
          <a:p>
            <a:pPr eaLnBrk="1" hangingPunct="1">
              <a:spcBef>
                <a:spcPct val="20000"/>
              </a:spcBef>
              <a:buClr>
                <a:schemeClr val="hlink"/>
              </a:buClr>
              <a:buSzPct val="120000"/>
              <a:buFontTx/>
              <a:buChar char="•"/>
              <a:defRPr/>
            </a:pPr>
            <a:r>
              <a:rPr lang="uz-Cyrl-UZ"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Ишчи термит</a:t>
            </a:r>
            <a:endParaRPr lang="ru-RU" sz="14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10" name="Прямая со стрелкой 9"/>
          <p:cNvCxnSpPr/>
          <p:nvPr/>
        </p:nvCxnSpPr>
        <p:spPr>
          <a:xfrm flipH="1" flipV="1">
            <a:off x="6588224" y="3861048"/>
            <a:ext cx="803176" cy="1320552"/>
          </a:xfrm>
          <a:prstGeom prst="straightConnector1">
            <a:avLst/>
          </a:prstGeom>
          <a:ln>
            <a:tailEnd type="arrow"/>
          </a:ln>
          <a:effectLst>
            <a:glow rad="63500">
              <a:srgbClr val="FF0066">
                <a:alpha val="40000"/>
              </a:srgbClr>
            </a:glow>
            <a:outerShdw blurRad="50800" dist="25400" dir="5400000" rotWithShape="0">
              <a:srgbClr val="000000">
                <a:alpha val="38000"/>
              </a:srgbClr>
            </a:outerShdw>
            <a:reflection blurRad="6350" stA="52000" endA="300" endPos="35000" dir="5400000" sy="-100000" algn="bl" rotWithShape="0"/>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2716591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Объект 5" descr="D:\Рустамов\маданий мерос\Расм сурхондарё\DCIM\116___05\IMG_1824.JPG"/>
          <p:cNvPicPr>
            <a:picLocks noGrp="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381000" y="1220613"/>
            <a:ext cx="8077200" cy="5592763"/>
          </a:xfrm>
        </p:spPr>
      </p:pic>
      <p:sp>
        <p:nvSpPr>
          <p:cNvPr id="3" name="TextBox 2"/>
          <p:cNvSpPr txBox="1"/>
          <p:nvPr/>
        </p:nvSpPr>
        <p:spPr>
          <a:xfrm>
            <a:off x="6553200" y="5792613"/>
            <a:ext cx="1371600"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spcBef>
                <a:spcPct val="20000"/>
              </a:spcBef>
              <a:buClr>
                <a:schemeClr val="hlink"/>
              </a:buClr>
              <a:buSzPct val="120000"/>
              <a:buFontTx/>
              <a:buChar char="•"/>
              <a:defRPr/>
            </a:pPr>
            <a:r>
              <a:rPr lang="uz-Cyrl-UZ" sz="1400" dirty="0">
                <a:effectLst>
                  <a:outerShdw blurRad="38100" dist="38100" dir="2700000" algn="tl">
                    <a:srgbClr val="000000">
                      <a:alpha val="43137"/>
                    </a:srgbClr>
                  </a:outerShdw>
                </a:effectLst>
              </a:rPr>
              <a:t>Ишчи термитлар</a:t>
            </a:r>
            <a:endParaRPr lang="ru-RU" sz="1400" dirty="0">
              <a:effectLst>
                <a:outerShdw blurRad="38100" dist="38100" dir="2700000" algn="tl">
                  <a:srgbClr val="000000">
                    <a:alpha val="43137"/>
                  </a:srgbClr>
                </a:outerShdw>
              </a:effectLst>
            </a:endParaRPr>
          </a:p>
        </p:txBody>
      </p:sp>
      <p:cxnSp>
        <p:nvCxnSpPr>
          <p:cNvPr id="7" name="Прямая со стрелкой 6"/>
          <p:cNvCxnSpPr/>
          <p:nvPr/>
        </p:nvCxnSpPr>
        <p:spPr>
          <a:xfrm flipH="1" flipV="1">
            <a:off x="5508104" y="5052317"/>
            <a:ext cx="1022865" cy="7402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Заголовок 2"/>
          <p:cNvSpPr txBox="1">
            <a:spLocks/>
          </p:cNvSpPr>
          <p:nvPr/>
        </p:nvSpPr>
        <p:spPr>
          <a:xfrm>
            <a:off x="397903" y="260648"/>
            <a:ext cx="8060297" cy="596584"/>
          </a:xfrm>
          <a:prstGeom prst="rect">
            <a:avLst/>
          </a:prstGeom>
          <a:solidFill>
            <a:schemeClr val="bg1"/>
          </a:solidFill>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z-Cyrl-UZ" altLang="ru-RU" sz="2800" b="1" dirty="0" smtClean="0">
                <a:solidFill>
                  <a:srgbClr val="7030A0"/>
                </a:solidFill>
                <a:latin typeface="Times New Roman" panose="02020603050405020304" pitchFamily="18" charset="0"/>
                <a:cs typeface="Times New Roman" panose="02020603050405020304" pitchFamily="18" charset="0"/>
              </a:rPr>
              <a:t>Турли ёшдаги ишчи термитлар</a:t>
            </a:r>
            <a:endParaRPr lang="ru-RU" altLang="ru-RU" sz="2800" b="1" dirty="0" smtClean="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59934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Рисунок 4"/>
          <p:cNvPicPr>
            <a:picLocks noChangeAspect="1" noChangeArrowheads="1"/>
          </p:cNvPicPr>
          <p:nvPr/>
        </p:nvPicPr>
        <p:blipFill>
          <a:blip r:embed="rId2"/>
          <a:srcRect/>
          <a:stretch>
            <a:fillRect/>
          </a:stretch>
        </p:blipFill>
        <p:spPr bwMode="auto">
          <a:xfrm>
            <a:off x="228600" y="1143000"/>
            <a:ext cx="4241800" cy="4397375"/>
          </a:xfrm>
          <a:prstGeom prst="rect">
            <a:avLst/>
          </a:prstGeom>
          <a:noFill/>
          <a:ln w="9525">
            <a:solidFill>
              <a:srgbClr val="000066"/>
            </a:solidFill>
            <a:miter lim="800000"/>
            <a:headEnd/>
            <a:tailEnd/>
          </a:ln>
        </p:spPr>
      </p:pic>
      <p:pic>
        <p:nvPicPr>
          <p:cNvPr id="20484" name="Рисунок 3"/>
          <p:cNvPicPr>
            <a:picLocks noChangeArrowheads="1"/>
          </p:cNvPicPr>
          <p:nvPr/>
        </p:nvPicPr>
        <p:blipFill>
          <a:blip r:embed="rId3"/>
          <a:srcRect/>
          <a:stretch>
            <a:fillRect/>
          </a:stretch>
        </p:blipFill>
        <p:spPr bwMode="auto">
          <a:xfrm>
            <a:off x="4572000" y="1143000"/>
            <a:ext cx="4376738" cy="4397375"/>
          </a:xfrm>
          <a:prstGeom prst="rect">
            <a:avLst/>
          </a:prstGeom>
          <a:noFill/>
          <a:ln w="9525">
            <a:solidFill>
              <a:srgbClr val="000066"/>
            </a:solidFill>
            <a:miter lim="800000"/>
            <a:headEnd/>
            <a:tailEnd/>
          </a:ln>
        </p:spPr>
      </p:pic>
      <p:sp>
        <p:nvSpPr>
          <p:cNvPr id="20485" name="Rectangle 6"/>
          <p:cNvSpPr>
            <a:spLocks noChangeArrowheads="1"/>
          </p:cNvSpPr>
          <p:nvPr/>
        </p:nvSpPr>
        <p:spPr bwMode="auto">
          <a:xfrm>
            <a:off x="1533525" y="2471738"/>
            <a:ext cx="3038475" cy="0"/>
          </a:xfrm>
          <a:prstGeom prst="rect">
            <a:avLst/>
          </a:prstGeom>
          <a:noFill/>
          <a:ln w="9525">
            <a:noFill/>
            <a:miter lim="800000"/>
            <a:headEnd/>
            <a:tailEnd/>
          </a:ln>
          <a:effectLst/>
        </p:spPr>
        <p:txBody>
          <a:bodyPr wrap="none">
            <a:spAutoFit/>
          </a:bodyPr>
          <a:lstStyle/>
          <a:p>
            <a:endParaRPr lang="ru-RU"/>
          </a:p>
        </p:txBody>
      </p:sp>
      <p:sp>
        <p:nvSpPr>
          <p:cNvPr id="20486" name="Rectangle 8"/>
          <p:cNvSpPr>
            <a:spLocks noChangeArrowheads="1"/>
          </p:cNvSpPr>
          <p:nvPr/>
        </p:nvSpPr>
        <p:spPr bwMode="auto">
          <a:xfrm>
            <a:off x="1533525" y="2471738"/>
            <a:ext cx="3038475" cy="0"/>
          </a:xfrm>
          <a:prstGeom prst="rect">
            <a:avLst/>
          </a:prstGeom>
          <a:noFill/>
          <a:ln w="9525">
            <a:noFill/>
            <a:miter lim="800000"/>
            <a:headEnd/>
            <a:tailEnd/>
          </a:ln>
          <a:effectLst/>
        </p:spPr>
        <p:txBody>
          <a:bodyPr wrap="none">
            <a:spAutoFit/>
          </a:bodyPr>
          <a:lstStyle/>
          <a:p>
            <a:endParaRPr lang="ru-RU"/>
          </a:p>
        </p:txBody>
      </p:sp>
      <p:graphicFrame>
        <p:nvGraphicFramePr>
          <p:cNvPr id="45074" name="Group 18"/>
          <p:cNvGraphicFramePr>
            <a:graphicFrameLocks noGrp="1"/>
          </p:cNvGraphicFramePr>
          <p:nvPr/>
        </p:nvGraphicFramePr>
        <p:xfrm>
          <a:off x="1066800" y="5715000"/>
          <a:ext cx="6457950" cy="396875"/>
        </p:xfrm>
        <a:graphic>
          <a:graphicData uri="http://schemas.openxmlformats.org/drawingml/2006/table">
            <a:tbl>
              <a:tblPr/>
              <a:tblGrid>
                <a:gridCol w="3228975">
                  <a:extLst>
                    <a:ext uri="{9D8B030D-6E8A-4147-A177-3AD203B41FA5}">
                      <a16:colId xmlns:a16="http://schemas.microsoft.com/office/drawing/2014/main" xmlns="" val="20000"/>
                    </a:ext>
                  </a:extLst>
                </a:gridCol>
                <a:gridCol w="3228975">
                  <a:extLst>
                    <a:ext uri="{9D8B030D-6E8A-4147-A177-3AD203B41FA5}">
                      <a16:colId xmlns:a16="http://schemas.microsoft.com/office/drawing/2014/main" xmlns="" val="20001"/>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z-Cyrl-UZ"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uz-Cyrl-UZ" sz="18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uz-Cyrl-UZ"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uz-Cyrl-UZ" sz="1800" b="0" i="0" u="none" strike="noStrike" cap="none" normalizeH="0" baseline="0" dirty="0" smtClean="0">
                        <a:ln>
                          <a:noFill/>
                        </a:ln>
                        <a:solidFill>
                          <a:schemeClr val="tx1"/>
                        </a:solidFill>
                        <a:effectLst/>
                        <a:latin typeface="Arial" pitchFamily="34"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9" name="Заголовок 1"/>
          <p:cNvSpPr txBox="1">
            <a:spLocks/>
          </p:cNvSpPr>
          <p:nvPr/>
        </p:nvSpPr>
        <p:spPr>
          <a:xfrm>
            <a:off x="0" y="-24"/>
            <a:ext cx="9144000" cy="928694"/>
          </a:xfrm>
          <a:prstGeom prst="rect">
            <a:avLst/>
          </a:prstGeom>
          <a:solidFill>
            <a:schemeClr val="bg1"/>
          </a:solidFill>
        </p:spPr>
        <p:txBody>
          <a:bodyPr vert="horz" lIns="91440" tIns="45720" rIns="91440" bIns="45720" rtlCol="0" anchor="ctr">
            <a:noAutofit/>
          </a:bodyPr>
          <a:lstStyle/>
          <a:p>
            <a:pPr algn="ctr">
              <a:buFontTx/>
              <a:buNone/>
              <a:defRPr/>
            </a:pPr>
            <a:r>
              <a:rPr lang="ru-RU" sz="2800" b="1" dirty="0" err="1" smtClean="0">
                <a:solidFill>
                  <a:srgbClr val="7030A0"/>
                </a:solidFill>
                <a:latin typeface="Times New Roman" pitchFamily="18" charset="0"/>
                <a:cs typeface="Times New Roman" pitchFamily="18" charset="0"/>
              </a:rPr>
              <a:t>Кичик</a:t>
            </a:r>
            <a:r>
              <a:rPr lang="ru-RU" sz="2800" b="1" dirty="0" smtClean="0">
                <a:solidFill>
                  <a:srgbClr val="7030A0"/>
                </a:solidFill>
                <a:latin typeface="Times New Roman" pitchFamily="18" charset="0"/>
                <a:cs typeface="Times New Roman" pitchFamily="18" charset="0"/>
              </a:rPr>
              <a:t> (1) </a:t>
            </a:r>
            <a:r>
              <a:rPr lang="ru-RU" sz="2800" b="1" dirty="0" err="1" smtClean="0">
                <a:solidFill>
                  <a:srgbClr val="7030A0"/>
                </a:solidFill>
                <a:latin typeface="Times New Roman" pitchFamily="18" charset="0"/>
                <a:cs typeface="Times New Roman" pitchFamily="18" charset="0"/>
              </a:rPr>
              <a:t>ва</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катта</a:t>
            </a:r>
            <a:r>
              <a:rPr lang="ru-RU" sz="2800" b="1" dirty="0" smtClean="0">
                <a:solidFill>
                  <a:srgbClr val="7030A0"/>
                </a:solidFill>
                <a:latin typeface="Times New Roman" pitchFamily="18" charset="0"/>
                <a:cs typeface="Times New Roman" pitchFamily="18" charset="0"/>
              </a:rPr>
              <a:t> (2) </a:t>
            </a:r>
            <a:r>
              <a:rPr lang="ru-RU" sz="2800" b="1" dirty="0" err="1" smtClean="0">
                <a:solidFill>
                  <a:srgbClr val="7030A0"/>
                </a:solidFill>
                <a:latin typeface="Times New Roman" pitchFamily="18" charset="0"/>
                <a:cs typeface="Times New Roman" pitchFamily="18" charset="0"/>
              </a:rPr>
              <a:t>ёшдаги</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ишчи</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термитларининг</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бажарадиган</a:t>
            </a:r>
            <a:r>
              <a:rPr lang="ru-RU" sz="2800" b="1" dirty="0" smtClean="0">
                <a:solidFill>
                  <a:srgbClr val="7030A0"/>
                </a:solidFill>
                <a:latin typeface="Times New Roman" pitchFamily="18" charset="0"/>
                <a:cs typeface="Times New Roman" pitchFamily="18" charset="0"/>
              </a:rPr>
              <a:t> </a:t>
            </a:r>
            <a:r>
              <a:rPr lang="ru-RU" sz="2800" b="1" dirty="0" err="1" smtClean="0">
                <a:solidFill>
                  <a:srgbClr val="7030A0"/>
                </a:solidFill>
                <a:latin typeface="Times New Roman" pitchFamily="18" charset="0"/>
                <a:cs typeface="Times New Roman" pitchFamily="18" charset="0"/>
              </a:rPr>
              <a:t>функциялари</a:t>
            </a:r>
            <a:endParaRPr lang="ru-RU" sz="28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34664617"/>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5645</TotalTime>
  <Words>1435</Words>
  <Application>Microsoft Office PowerPoint</Application>
  <PresentationFormat>Экран (4:3)</PresentationFormat>
  <Paragraphs>191</Paragraphs>
  <Slides>46</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46</vt:i4>
      </vt:variant>
    </vt:vector>
  </HeadingPairs>
  <TitlesOfParts>
    <vt:vector size="54" baseType="lpstr">
      <vt:lpstr>Batang</vt:lpstr>
      <vt:lpstr>Arial</vt:lpstr>
      <vt:lpstr>Calibri</vt:lpstr>
      <vt:lpstr>Times New Roman</vt:lpstr>
      <vt:lpstr>Trebuchet MS</vt:lpstr>
      <vt:lpstr>Wingdings</vt:lpstr>
      <vt:lpstr>Wingdings 3</vt:lpstr>
      <vt:lpstr>Аспект</vt:lpstr>
      <vt:lpstr>Презентация PowerPoint</vt:lpstr>
      <vt:lpstr>Презентация PowerPoint</vt:lpstr>
      <vt:lpstr>Термитлар – жамоа хосил қилиб яшовчи хашаротлардир</vt:lpstr>
      <vt:lpstr>Термитлар жамоаси вакилларининг кўриниши </vt:lpstr>
      <vt:lpstr>Термит уясининг ер устги қисми</vt:lpstr>
      <vt:lpstr>Термитлар оиласидаги касталар нисбати ва унинг мавсумий ўзгариши</vt:lpstr>
      <vt:lpstr>Табиий кўпайишга тайёр қанотли термитлар ва ишчилари</vt:lpstr>
      <vt:lpstr>Презентация PowerPoint</vt:lpstr>
      <vt:lpstr>Презентация PowerPoint</vt:lpstr>
      <vt:lpstr>Ўзбекистонда Anacanthotermes авлоди термитлари бўйича олиб борилаётган молекуляр-генетик тадқиқотлар</vt:lpstr>
      <vt:lpstr>Презентация PowerPoint</vt:lpstr>
      <vt:lpstr>Молекуляр-генетик тадқиқотлар учун термит намуналари йиғилган ҳудудлар </vt:lpstr>
      <vt:lpstr>Презентация PowerPoint</vt:lpstr>
      <vt:lpstr>Презентация PowerPoint</vt:lpstr>
      <vt:lpstr>Презентация PowerPoint</vt:lpstr>
      <vt:lpstr>Электрофоретическое фракционирование ПЦР продуктов термитов  рода  Anacanthotermes области генов цитохромоксидазы субъединицы I – COI фрагмент  СoxID2 - CoxIR2(A), с рестрикцией продуктов амплификации с  использованием  эндонуклеазы  рестрикции  Hae (III) – GG/CC (Б) </vt:lpstr>
      <vt:lpstr>Презентация PowerPoint</vt:lpstr>
      <vt:lpstr>Ўзбекистонда термитлар популяциясининг тарқалиш ареали:     - A. ahngerianus,     - A. turkestanicus </vt:lpstr>
      <vt:lpstr>Презентация PowerPoint</vt:lpstr>
      <vt:lpstr>Вилоятлар бўйича ўтказилган мониторинг натижалари</vt:lpstr>
      <vt:lpstr>Бино ва иншоот ички қисмларининг зарарланиш ҳолати</vt:lpstr>
      <vt:lpstr>Термитлардан зарарланиб вайрон бўлган аҳоли турар жойлари</vt:lpstr>
      <vt:lpstr>Презентация PowerPoint</vt:lpstr>
      <vt:lpstr>Вилоятлар бўйича ўтказилган мониторинг натижалари</vt:lpstr>
      <vt:lpstr>Стратегик объектларнинг термитлардан зарарланиши</vt:lpstr>
      <vt:lpstr>Стратегик иншоотларнинг зарарланиши (Бухоро вилояти Қоравулбозор шаҳарчаси Турон ЭС)</vt:lpstr>
      <vt:lpstr>Тарихий ёдгорликларнинг  термитлардан зарарланиши</vt:lpstr>
      <vt:lpstr>Презентация PowerPoint</vt:lpstr>
      <vt:lpstr>Табиий шароитда ўсимлик ва дарахтларга  лой-сувоқ ўраш</vt:lpstr>
      <vt:lpstr>Презентация PowerPoint</vt:lpstr>
      <vt:lpstr>Презентация PowerPoint</vt:lpstr>
      <vt:lpstr>Аҳоли турар жойлари, маданий-тарихий обидалар, стратегик аҳамиятга эга бўлган объектлар, ишлаб чиқариш бинолари, иншоотлар ва бошқа турдаги объектларни сақлаш, уларга зарар етказаётган термитларнинг тарқалиши ва уларнинг зарарли фаолиятига қарши курашишни янада кучайтириш мақсадида Ўзбекистон Республикаси Вазирлар Маҳкамаси 2012 йил 2 феврал Республикада термитларга қарши курашиш ишларини жадаллаштириш ва уларнинг зарарини бартараф қилиш тўғрисида №27 сонли қарор қабул қилинган.  Ушбу қарорга асосан ЎзР ФА  Зоология институти хузурида “Республика термитларга қарши курашиш Маркази” ДУК ташкил этилди. </vt:lpstr>
      <vt:lpstr>Заҳарли ем-хўракларни дастлабги пластик қопламли намуналарини аҳоли турар жойларда қўллаш</vt:lpstr>
      <vt:lpstr>Презентация PowerPoint</vt:lpstr>
      <vt:lpstr>Презентация PowerPoint</vt:lpstr>
      <vt:lpstr>Презентация PowerPoint</vt:lpstr>
      <vt:lpstr>Презентация PowerPoint</vt:lpstr>
      <vt:lpstr>Презентация PowerPoint</vt:lpstr>
      <vt:lpstr>Янги авлод антитермит ем-хўракларининг дастлабги кўринишлари </vt:lpstr>
      <vt:lpstr>Дунёда термитларга қарши курашиш учун фойдаланилаётган ем-хўрак намунаси</vt:lpstr>
      <vt:lpstr>Дунёда термитларга қарши курашиш учун фойдаланилаётган ем-хўрак намунаси</vt:lpstr>
      <vt:lpstr>Презентация PowerPoint</vt:lpstr>
      <vt:lpstr>Презентация PowerPoint</vt:lpstr>
      <vt:lpstr>Республика вилоятларида ўқув-методик семинари ўтказилди</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Baxtiyor</dc:creator>
  <cp:lastModifiedBy>Шохруз</cp:lastModifiedBy>
  <cp:revision>473</cp:revision>
  <cp:lastPrinted>2019-05-14T14:56:42Z</cp:lastPrinted>
  <dcterms:created xsi:type="dcterms:W3CDTF">2017-12-07T03:14:42Z</dcterms:created>
  <dcterms:modified xsi:type="dcterms:W3CDTF">2019-05-15T04:52:18Z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2206358</vt:lpwstr>
  </property>
  <property fmtid="{D5CDD505-2E9C-101B-9397-08002B2CF9AE}" name="NXPowerLiteSettings" pid="3">
    <vt:lpwstr>F7000400038000</vt:lpwstr>
  </property>
  <property fmtid="{D5CDD505-2E9C-101B-9397-08002B2CF9AE}" name="NXPowerLiteVersion" pid="4">
    <vt:lpwstr>S10.0.0</vt:lpwstr>
  </property>
</Properties>
</file>